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07"/>
  </p:notesMasterIdLst>
  <p:handoutMasterIdLst>
    <p:handoutMasterId r:id="rId108"/>
  </p:handoutMasterIdLst>
  <p:sldIdLst>
    <p:sldId id="257" r:id="rId2"/>
    <p:sldId id="300" r:id="rId3"/>
    <p:sldId id="258" r:id="rId4"/>
    <p:sldId id="319" r:id="rId5"/>
    <p:sldId id="264" r:id="rId6"/>
    <p:sldId id="395" r:id="rId7"/>
    <p:sldId id="320" r:id="rId8"/>
    <p:sldId id="321" r:id="rId9"/>
    <p:sldId id="259" r:id="rId10"/>
    <p:sldId id="322" r:id="rId11"/>
    <p:sldId id="260" r:id="rId12"/>
    <p:sldId id="261" r:id="rId13"/>
    <p:sldId id="262" r:id="rId14"/>
    <p:sldId id="324" r:id="rId15"/>
    <p:sldId id="325" r:id="rId16"/>
    <p:sldId id="323" r:id="rId17"/>
    <p:sldId id="263" r:id="rId18"/>
    <p:sldId id="265" r:id="rId19"/>
    <p:sldId id="326" r:id="rId20"/>
    <p:sldId id="328" r:id="rId21"/>
    <p:sldId id="329" r:id="rId22"/>
    <p:sldId id="267" r:id="rId23"/>
    <p:sldId id="397" r:id="rId24"/>
    <p:sldId id="398" r:id="rId25"/>
    <p:sldId id="268" r:id="rId26"/>
    <p:sldId id="332" r:id="rId27"/>
    <p:sldId id="333" r:id="rId28"/>
    <p:sldId id="269" r:id="rId29"/>
    <p:sldId id="335" r:id="rId30"/>
    <p:sldId id="334" r:id="rId31"/>
    <p:sldId id="270" r:id="rId32"/>
    <p:sldId id="336" r:id="rId33"/>
    <p:sldId id="316" r:id="rId34"/>
    <p:sldId id="304" r:id="rId35"/>
    <p:sldId id="271" r:id="rId36"/>
    <p:sldId id="272" r:id="rId37"/>
    <p:sldId id="349" r:id="rId38"/>
    <p:sldId id="350" r:id="rId39"/>
    <p:sldId id="352" r:id="rId40"/>
    <p:sldId id="273" r:id="rId41"/>
    <p:sldId id="274" r:id="rId42"/>
    <p:sldId id="353" r:id="rId43"/>
    <p:sldId id="275" r:id="rId44"/>
    <p:sldId id="354" r:id="rId45"/>
    <p:sldId id="355" r:id="rId46"/>
    <p:sldId id="356" r:id="rId47"/>
    <p:sldId id="276" r:id="rId48"/>
    <p:sldId id="358" r:id="rId49"/>
    <p:sldId id="360" r:id="rId50"/>
    <p:sldId id="277" r:id="rId51"/>
    <p:sldId id="362" r:id="rId52"/>
    <p:sldId id="361" r:id="rId53"/>
    <p:sldId id="364" r:id="rId54"/>
    <p:sldId id="278" r:id="rId55"/>
    <p:sldId id="363" r:id="rId56"/>
    <p:sldId id="280" r:id="rId57"/>
    <p:sldId id="281" r:id="rId58"/>
    <p:sldId id="301" r:id="rId59"/>
    <p:sldId id="302" r:id="rId60"/>
    <p:sldId id="366" r:id="rId61"/>
    <p:sldId id="399" r:id="rId62"/>
    <p:sldId id="341" r:id="rId63"/>
    <p:sldId id="317" r:id="rId64"/>
    <p:sldId id="299" r:id="rId65"/>
    <p:sldId id="282" r:id="rId66"/>
    <p:sldId id="283" r:id="rId67"/>
    <p:sldId id="284" r:id="rId68"/>
    <p:sldId id="367" r:id="rId69"/>
    <p:sldId id="285" r:id="rId70"/>
    <p:sldId id="286" r:id="rId71"/>
    <p:sldId id="369" r:id="rId72"/>
    <p:sldId id="287" r:id="rId73"/>
    <p:sldId id="370" r:id="rId74"/>
    <p:sldId id="371" r:id="rId75"/>
    <p:sldId id="288" r:id="rId76"/>
    <p:sldId id="289" r:id="rId77"/>
    <p:sldId id="372" r:id="rId78"/>
    <p:sldId id="373" r:id="rId79"/>
    <p:sldId id="374" r:id="rId80"/>
    <p:sldId id="290" r:id="rId81"/>
    <p:sldId id="291" r:id="rId82"/>
    <p:sldId id="377" r:id="rId83"/>
    <p:sldId id="376" r:id="rId84"/>
    <p:sldId id="378" r:id="rId85"/>
    <p:sldId id="293" r:id="rId86"/>
    <p:sldId id="295" r:id="rId87"/>
    <p:sldId id="379" r:id="rId88"/>
    <p:sldId id="380" r:id="rId89"/>
    <p:sldId id="381" r:id="rId90"/>
    <p:sldId id="382" r:id="rId91"/>
    <p:sldId id="383" r:id="rId92"/>
    <p:sldId id="294" r:id="rId93"/>
    <p:sldId id="390" r:id="rId94"/>
    <p:sldId id="391" r:id="rId95"/>
    <p:sldId id="392" r:id="rId96"/>
    <p:sldId id="393" r:id="rId97"/>
    <p:sldId id="394" r:id="rId98"/>
    <p:sldId id="384" r:id="rId99"/>
    <p:sldId id="385" r:id="rId100"/>
    <p:sldId id="400" r:id="rId101"/>
    <p:sldId id="386" r:id="rId102"/>
    <p:sldId id="387" r:id="rId103"/>
    <p:sldId id="388" r:id="rId104"/>
    <p:sldId id="389" r:id="rId105"/>
    <p:sldId id="342" r:id="rId10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9300"/>
    <a:srgbClr val="4FD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94643"/>
  </p:normalViewPr>
  <p:slideViewPr>
    <p:cSldViewPr>
      <p:cViewPr varScale="1">
        <p:scale>
          <a:sx n="68" d="100"/>
          <a:sy n="68" d="100"/>
        </p:scale>
        <p:origin x="10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CAF852-2115-467C-8E7C-7E9A564131F2}" type="doc">
      <dgm:prSet loTypeId="urn:microsoft.com/office/officeart/2005/8/layout/radial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CBEE03-D022-41D4-B4D4-C2E7D3BEE6F5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SABBATH</a:t>
          </a:r>
        </a:p>
        <a:p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SCHOOL</a:t>
          </a:r>
        </a:p>
      </dgm:t>
    </dgm:pt>
    <dgm:pt modelId="{96800DEF-804F-41EC-80F3-5C4EB9156D73}" type="parTrans" cxnId="{8E3F95BB-D749-45E6-8F09-2F6AED44B274}">
      <dgm:prSet/>
      <dgm:spPr/>
      <dgm:t>
        <a:bodyPr/>
        <a:lstStyle/>
        <a:p>
          <a:endParaRPr lang="en-US"/>
        </a:p>
      </dgm:t>
    </dgm:pt>
    <dgm:pt modelId="{3ADF5C2E-3941-41EE-9923-3684229D08FA}" type="sibTrans" cxnId="{8E3F95BB-D749-45E6-8F09-2F6AED44B274}">
      <dgm:prSet/>
      <dgm:spPr/>
      <dgm:t>
        <a:bodyPr/>
        <a:lstStyle/>
        <a:p>
          <a:endParaRPr lang="en-US"/>
        </a:p>
      </dgm:t>
    </dgm:pt>
    <dgm:pt modelId="{C409F47C-4711-46B9-9408-5EA984F38402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chemeClr val="bg1">
            <a:lumMod val="65000"/>
            <a:lumOff val="35000"/>
          </a:schemeClr>
        </a:solidFill>
        <a:scene3d>
          <a:camera prst="orthographicFront"/>
          <a:lightRig rig="flat" dir="t"/>
        </a:scene3d>
        <a:sp3d>
          <a:bevelT w="69850" h="31750" prst="coolSlant"/>
        </a:sp3d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BIBLE </a:t>
          </a:r>
        </a:p>
        <a:p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STUDY</a:t>
          </a:r>
        </a:p>
      </dgm:t>
    </dgm:pt>
    <dgm:pt modelId="{EC7506CA-D0EC-494F-AD0E-0DD2839F01E6}" type="parTrans" cxnId="{39FFF79F-36F0-4148-8F2B-162341A892F4}">
      <dgm:prSet/>
      <dgm:spPr/>
      <dgm:t>
        <a:bodyPr/>
        <a:lstStyle/>
        <a:p>
          <a:endParaRPr lang="en-US" dirty="0"/>
        </a:p>
      </dgm:t>
    </dgm:pt>
    <dgm:pt modelId="{E3B30BEE-F115-41FF-B1A7-8C7F48D0CEAD}" type="sibTrans" cxnId="{39FFF79F-36F0-4148-8F2B-162341A892F4}">
      <dgm:prSet/>
      <dgm:spPr/>
      <dgm:t>
        <a:bodyPr/>
        <a:lstStyle/>
        <a:p>
          <a:endParaRPr lang="en-US"/>
        </a:p>
      </dgm:t>
    </dgm:pt>
    <dgm:pt modelId="{3BA64389-52E0-45F9-A0D6-A71A20820366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FELLOWSHIP &amp;</a:t>
          </a:r>
        </a:p>
        <a:p>
          <a:r>
            <a:rPr 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NURTURE</a:t>
          </a:r>
        </a:p>
      </dgm:t>
    </dgm:pt>
    <dgm:pt modelId="{ED609536-9848-4599-AAAC-4D6328B4F028}" type="parTrans" cxnId="{AA4FE2B0-B638-4B5C-B7B1-7D62B72345C0}">
      <dgm:prSet/>
      <dgm:spPr/>
      <dgm:t>
        <a:bodyPr/>
        <a:lstStyle/>
        <a:p>
          <a:endParaRPr lang="en-US" dirty="0"/>
        </a:p>
      </dgm:t>
    </dgm:pt>
    <dgm:pt modelId="{3FAEEE54-ABB5-4850-B57D-FBC0970CB8F1}" type="sibTrans" cxnId="{AA4FE2B0-B638-4B5C-B7B1-7D62B72345C0}">
      <dgm:prSet/>
      <dgm:spPr/>
      <dgm:t>
        <a:bodyPr/>
        <a:lstStyle/>
        <a:p>
          <a:endParaRPr lang="en-US"/>
        </a:p>
      </dgm:t>
    </dgm:pt>
    <dgm:pt modelId="{13C6CC3C-5ABC-4189-9D98-F8774F7D9A7F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LOCAL &amp; WORLD</a:t>
          </a:r>
        </a:p>
        <a:p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MISSION</a:t>
          </a:r>
        </a:p>
      </dgm:t>
    </dgm:pt>
    <dgm:pt modelId="{07077001-3467-414B-919E-6D1D530EC099}" type="parTrans" cxnId="{0342444E-EFBD-4F32-8617-515E9941BBFF}">
      <dgm:prSet/>
      <dgm:spPr/>
      <dgm:t>
        <a:bodyPr/>
        <a:lstStyle/>
        <a:p>
          <a:endParaRPr lang="en-US" dirty="0"/>
        </a:p>
      </dgm:t>
    </dgm:pt>
    <dgm:pt modelId="{2DDFFF63-9E07-4206-A8EC-68A4A89F7AA2}" type="sibTrans" cxnId="{0342444E-EFBD-4F32-8617-515E9941BBFF}">
      <dgm:prSet/>
      <dgm:spPr/>
      <dgm:t>
        <a:bodyPr/>
        <a:lstStyle/>
        <a:p>
          <a:endParaRPr lang="en-US"/>
        </a:p>
      </dgm:t>
    </dgm:pt>
    <dgm:pt modelId="{DC3BFBB3-F498-4689-B689-62344494374D}" type="pres">
      <dgm:prSet presAssocID="{F4CAF852-2115-467C-8E7C-7E9A564131F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6563F65-5AEC-4816-AA08-E085439E113D}" type="pres">
      <dgm:prSet presAssocID="{70CBEE03-D022-41D4-B4D4-C2E7D3BEE6F5}" presName="centerShape" presStyleLbl="node0" presStyleIdx="0" presStyleCnt="1" custScaleX="126164" custScaleY="123249"/>
      <dgm:spPr/>
    </dgm:pt>
    <dgm:pt modelId="{BDA36086-4B5A-47BE-AE4F-A7220E233CFD}" type="pres">
      <dgm:prSet presAssocID="{EC7506CA-D0EC-494F-AD0E-0DD2839F01E6}" presName="Name9" presStyleLbl="parChTrans1D2" presStyleIdx="0" presStyleCnt="3"/>
      <dgm:spPr/>
    </dgm:pt>
    <dgm:pt modelId="{A88980B8-F2CA-40C7-BE5A-CC3E1B7BDD8B}" type="pres">
      <dgm:prSet presAssocID="{EC7506CA-D0EC-494F-AD0E-0DD2839F01E6}" presName="connTx" presStyleLbl="parChTrans1D2" presStyleIdx="0" presStyleCnt="3"/>
      <dgm:spPr/>
    </dgm:pt>
    <dgm:pt modelId="{92CF2585-3206-4874-96E5-D15EE5BB62A2}" type="pres">
      <dgm:prSet presAssocID="{C409F47C-4711-46B9-9408-5EA984F38402}" presName="node" presStyleLbl="node1" presStyleIdx="0" presStyleCnt="3" custScaleX="142271" custScaleY="130671">
        <dgm:presLayoutVars>
          <dgm:bulletEnabled val="1"/>
        </dgm:presLayoutVars>
      </dgm:prSet>
      <dgm:spPr/>
    </dgm:pt>
    <dgm:pt modelId="{EAE24807-C8ED-470A-85C9-22903AE7F866}" type="pres">
      <dgm:prSet presAssocID="{ED609536-9848-4599-AAAC-4D6328B4F028}" presName="Name9" presStyleLbl="parChTrans1D2" presStyleIdx="1" presStyleCnt="3"/>
      <dgm:spPr/>
    </dgm:pt>
    <dgm:pt modelId="{CAE40C7F-C3B0-4CF5-A0CD-D3C45A9B46C3}" type="pres">
      <dgm:prSet presAssocID="{ED609536-9848-4599-AAAC-4D6328B4F028}" presName="connTx" presStyleLbl="parChTrans1D2" presStyleIdx="1" presStyleCnt="3"/>
      <dgm:spPr/>
    </dgm:pt>
    <dgm:pt modelId="{0AF62C44-9923-4CD1-AB72-F810472C38A4}" type="pres">
      <dgm:prSet presAssocID="{3BA64389-52E0-45F9-A0D6-A71A20820366}" presName="node" presStyleLbl="node1" presStyleIdx="1" presStyleCnt="3" custScaleX="138741" custScaleY="136375" custRadScaleRad="103912" custRadScaleInc="845">
        <dgm:presLayoutVars>
          <dgm:bulletEnabled val="1"/>
        </dgm:presLayoutVars>
      </dgm:prSet>
      <dgm:spPr/>
    </dgm:pt>
    <dgm:pt modelId="{44B1F1FD-5F90-47A5-90EB-9BE4AEA51290}" type="pres">
      <dgm:prSet presAssocID="{07077001-3467-414B-919E-6D1D530EC099}" presName="Name9" presStyleLbl="parChTrans1D2" presStyleIdx="2" presStyleCnt="3"/>
      <dgm:spPr/>
    </dgm:pt>
    <dgm:pt modelId="{B5E69921-3E30-4025-91E3-693019BDF5FD}" type="pres">
      <dgm:prSet presAssocID="{07077001-3467-414B-919E-6D1D530EC099}" presName="connTx" presStyleLbl="parChTrans1D2" presStyleIdx="2" presStyleCnt="3"/>
      <dgm:spPr/>
    </dgm:pt>
    <dgm:pt modelId="{BE0DB6A8-B408-4EC9-8D74-0DFD6E3B1E88}" type="pres">
      <dgm:prSet presAssocID="{13C6CC3C-5ABC-4189-9D98-F8774F7D9A7F}" presName="node" presStyleLbl="node1" presStyleIdx="2" presStyleCnt="3" custScaleX="140670" custScaleY="129488">
        <dgm:presLayoutVars>
          <dgm:bulletEnabled val="1"/>
        </dgm:presLayoutVars>
      </dgm:prSet>
      <dgm:spPr/>
    </dgm:pt>
  </dgm:ptLst>
  <dgm:cxnLst>
    <dgm:cxn modelId="{A4EEC107-770D-4D45-9269-3B0C97BD70FF}" type="presOf" srcId="{07077001-3467-414B-919E-6D1D530EC099}" destId="{44B1F1FD-5F90-47A5-90EB-9BE4AEA51290}" srcOrd="0" destOrd="0" presId="urn:microsoft.com/office/officeart/2005/8/layout/radial1"/>
    <dgm:cxn modelId="{82CED52A-8650-4457-A389-D9F2E86F73F8}" type="presOf" srcId="{07077001-3467-414B-919E-6D1D530EC099}" destId="{B5E69921-3E30-4025-91E3-693019BDF5FD}" srcOrd="1" destOrd="0" presId="urn:microsoft.com/office/officeart/2005/8/layout/radial1"/>
    <dgm:cxn modelId="{D808A55F-D9F7-4480-B805-FC60870E0DBD}" type="presOf" srcId="{70CBEE03-D022-41D4-B4D4-C2E7D3BEE6F5}" destId="{F6563F65-5AEC-4816-AA08-E085439E113D}" srcOrd="0" destOrd="0" presId="urn:microsoft.com/office/officeart/2005/8/layout/radial1"/>
    <dgm:cxn modelId="{6E99F260-B2AF-4E62-96EB-228EA69B43F6}" type="presOf" srcId="{EC7506CA-D0EC-494F-AD0E-0DD2839F01E6}" destId="{BDA36086-4B5A-47BE-AE4F-A7220E233CFD}" srcOrd="0" destOrd="0" presId="urn:microsoft.com/office/officeart/2005/8/layout/radial1"/>
    <dgm:cxn modelId="{50665461-84D9-4777-8D55-ECED43BA63AB}" type="presOf" srcId="{ED609536-9848-4599-AAAC-4D6328B4F028}" destId="{CAE40C7F-C3B0-4CF5-A0CD-D3C45A9B46C3}" srcOrd="1" destOrd="0" presId="urn:microsoft.com/office/officeart/2005/8/layout/radial1"/>
    <dgm:cxn modelId="{0342444E-EFBD-4F32-8617-515E9941BBFF}" srcId="{70CBEE03-D022-41D4-B4D4-C2E7D3BEE6F5}" destId="{13C6CC3C-5ABC-4189-9D98-F8774F7D9A7F}" srcOrd="2" destOrd="0" parTransId="{07077001-3467-414B-919E-6D1D530EC099}" sibTransId="{2DDFFF63-9E07-4206-A8EC-68A4A89F7AA2}"/>
    <dgm:cxn modelId="{060B9270-F20E-4A3C-8904-F542A33EAA2B}" type="presOf" srcId="{ED609536-9848-4599-AAAC-4D6328B4F028}" destId="{EAE24807-C8ED-470A-85C9-22903AE7F866}" srcOrd="0" destOrd="0" presId="urn:microsoft.com/office/officeart/2005/8/layout/radial1"/>
    <dgm:cxn modelId="{8789B051-0139-4C3E-8FA6-8AEA38EBA32E}" type="presOf" srcId="{F4CAF852-2115-467C-8E7C-7E9A564131F2}" destId="{DC3BFBB3-F498-4689-B689-62344494374D}" srcOrd="0" destOrd="0" presId="urn:microsoft.com/office/officeart/2005/8/layout/radial1"/>
    <dgm:cxn modelId="{3E22EB7F-687F-4812-BB96-100D0067D485}" type="presOf" srcId="{EC7506CA-D0EC-494F-AD0E-0DD2839F01E6}" destId="{A88980B8-F2CA-40C7-BE5A-CC3E1B7BDD8B}" srcOrd="1" destOrd="0" presId="urn:microsoft.com/office/officeart/2005/8/layout/radial1"/>
    <dgm:cxn modelId="{39FFF79F-36F0-4148-8F2B-162341A892F4}" srcId="{70CBEE03-D022-41D4-B4D4-C2E7D3BEE6F5}" destId="{C409F47C-4711-46B9-9408-5EA984F38402}" srcOrd="0" destOrd="0" parTransId="{EC7506CA-D0EC-494F-AD0E-0DD2839F01E6}" sibTransId="{E3B30BEE-F115-41FF-B1A7-8C7F48D0CEAD}"/>
    <dgm:cxn modelId="{AA4FE2B0-B638-4B5C-B7B1-7D62B72345C0}" srcId="{70CBEE03-D022-41D4-B4D4-C2E7D3BEE6F5}" destId="{3BA64389-52E0-45F9-A0D6-A71A20820366}" srcOrd="1" destOrd="0" parTransId="{ED609536-9848-4599-AAAC-4D6328B4F028}" sibTransId="{3FAEEE54-ABB5-4850-B57D-FBC0970CB8F1}"/>
    <dgm:cxn modelId="{8E3F95BB-D749-45E6-8F09-2F6AED44B274}" srcId="{F4CAF852-2115-467C-8E7C-7E9A564131F2}" destId="{70CBEE03-D022-41D4-B4D4-C2E7D3BEE6F5}" srcOrd="0" destOrd="0" parTransId="{96800DEF-804F-41EC-80F3-5C4EB9156D73}" sibTransId="{3ADF5C2E-3941-41EE-9923-3684229D08FA}"/>
    <dgm:cxn modelId="{3E18A9BF-57DB-4B40-AC27-7D84B01CE2B1}" type="presOf" srcId="{13C6CC3C-5ABC-4189-9D98-F8774F7D9A7F}" destId="{BE0DB6A8-B408-4EC9-8D74-0DFD6E3B1E88}" srcOrd="0" destOrd="0" presId="urn:microsoft.com/office/officeart/2005/8/layout/radial1"/>
    <dgm:cxn modelId="{E653AAD6-C719-4E83-B1F6-4DA369CEC633}" type="presOf" srcId="{C409F47C-4711-46B9-9408-5EA984F38402}" destId="{92CF2585-3206-4874-96E5-D15EE5BB62A2}" srcOrd="0" destOrd="0" presId="urn:microsoft.com/office/officeart/2005/8/layout/radial1"/>
    <dgm:cxn modelId="{7B558FF2-6F74-4FA6-A26C-3F8731349D41}" type="presOf" srcId="{3BA64389-52E0-45F9-A0D6-A71A20820366}" destId="{0AF62C44-9923-4CD1-AB72-F810472C38A4}" srcOrd="0" destOrd="0" presId="urn:microsoft.com/office/officeart/2005/8/layout/radial1"/>
    <dgm:cxn modelId="{68A51A28-E9BE-44E0-B43F-0CF9DE61E85E}" type="presParOf" srcId="{DC3BFBB3-F498-4689-B689-62344494374D}" destId="{F6563F65-5AEC-4816-AA08-E085439E113D}" srcOrd="0" destOrd="0" presId="urn:microsoft.com/office/officeart/2005/8/layout/radial1"/>
    <dgm:cxn modelId="{35E43BBF-B426-4A61-B0CF-1BF7D1600234}" type="presParOf" srcId="{DC3BFBB3-F498-4689-B689-62344494374D}" destId="{BDA36086-4B5A-47BE-AE4F-A7220E233CFD}" srcOrd="1" destOrd="0" presId="urn:microsoft.com/office/officeart/2005/8/layout/radial1"/>
    <dgm:cxn modelId="{3CD22B41-044C-41D6-A1F6-97B54459272D}" type="presParOf" srcId="{BDA36086-4B5A-47BE-AE4F-A7220E233CFD}" destId="{A88980B8-F2CA-40C7-BE5A-CC3E1B7BDD8B}" srcOrd="0" destOrd="0" presId="urn:microsoft.com/office/officeart/2005/8/layout/radial1"/>
    <dgm:cxn modelId="{541A8BCB-60B9-4C42-904D-D0EB7BE350F0}" type="presParOf" srcId="{DC3BFBB3-F498-4689-B689-62344494374D}" destId="{92CF2585-3206-4874-96E5-D15EE5BB62A2}" srcOrd="2" destOrd="0" presId="urn:microsoft.com/office/officeart/2005/8/layout/radial1"/>
    <dgm:cxn modelId="{91CEB010-4E85-4324-8DBE-F50C98BC4725}" type="presParOf" srcId="{DC3BFBB3-F498-4689-B689-62344494374D}" destId="{EAE24807-C8ED-470A-85C9-22903AE7F866}" srcOrd="3" destOrd="0" presId="urn:microsoft.com/office/officeart/2005/8/layout/radial1"/>
    <dgm:cxn modelId="{5AEEF2A6-C1C5-4B37-BEC5-4157B19B1F2B}" type="presParOf" srcId="{EAE24807-C8ED-470A-85C9-22903AE7F866}" destId="{CAE40C7F-C3B0-4CF5-A0CD-D3C45A9B46C3}" srcOrd="0" destOrd="0" presId="urn:microsoft.com/office/officeart/2005/8/layout/radial1"/>
    <dgm:cxn modelId="{6EE12357-B3E1-4F78-B97C-DC573D37DFC8}" type="presParOf" srcId="{DC3BFBB3-F498-4689-B689-62344494374D}" destId="{0AF62C44-9923-4CD1-AB72-F810472C38A4}" srcOrd="4" destOrd="0" presId="urn:microsoft.com/office/officeart/2005/8/layout/radial1"/>
    <dgm:cxn modelId="{4153E64B-509A-45C1-A5DA-74967C325109}" type="presParOf" srcId="{DC3BFBB3-F498-4689-B689-62344494374D}" destId="{44B1F1FD-5F90-47A5-90EB-9BE4AEA51290}" srcOrd="5" destOrd="0" presId="urn:microsoft.com/office/officeart/2005/8/layout/radial1"/>
    <dgm:cxn modelId="{5ED7432F-82AB-4FD5-A326-2404DEF6AA55}" type="presParOf" srcId="{44B1F1FD-5F90-47A5-90EB-9BE4AEA51290}" destId="{B5E69921-3E30-4025-91E3-693019BDF5FD}" srcOrd="0" destOrd="0" presId="urn:microsoft.com/office/officeart/2005/8/layout/radial1"/>
    <dgm:cxn modelId="{CDDD78C7-D507-4BBC-9E47-F45EE5B6C7BD}" type="presParOf" srcId="{DC3BFBB3-F498-4689-B689-62344494374D}" destId="{BE0DB6A8-B408-4EC9-8D74-0DFD6E3B1E88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7E46C9-B70A-45F3-83C2-43FCDEDE8080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</dgm:pt>
    <dgm:pt modelId="{40840C2B-7B9E-4FD7-B06C-16CACE7F7050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i="1" dirty="0">
              <a:latin typeface="Arial"/>
              <a:cs typeface="Arial"/>
            </a:rPr>
            <a:t>NEW EXPERIENCES</a:t>
          </a:r>
        </a:p>
      </dgm:t>
    </dgm:pt>
    <dgm:pt modelId="{6143CF07-1CB6-4533-868B-25B206EFA81E}" type="parTrans" cxnId="{8CF4805D-3609-45D3-ACF0-B60BD520566D}">
      <dgm:prSet/>
      <dgm:spPr/>
      <dgm:t>
        <a:bodyPr/>
        <a:lstStyle/>
        <a:p>
          <a:endParaRPr lang="en-US"/>
        </a:p>
      </dgm:t>
    </dgm:pt>
    <dgm:pt modelId="{93BD8EBC-EE03-4E46-945F-BCC6A33E9555}" type="sibTrans" cxnId="{8CF4805D-3609-45D3-ACF0-B60BD520566D}">
      <dgm:prSet/>
      <dgm:spPr/>
      <dgm:t>
        <a:bodyPr/>
        <a:lstStyle/>
        <a:p>
          <a:endParaRPr lang="en-US"/>
        </a:p>
      </dgm:t>
    </dgm:pt>
    <dgm:pt modelId="{28CAFB8C-27A4-46E7-B542-1B665B7BE56A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i="1" dirty="0">
              <a:latin typeface="Arial"/>
              <a:cs typeface="Arial"/>
            </a:rPr>
            <a:t>SECURITY</a:t>
          </a:r>
        </a:p>
      </dgm:t>
    </dgm:pt>
    <dgm:pt modelId="{26F6B661-17F5-4111-ADD2-38049B2CDCAB}" type="parTrans" cxnId="{7C506C2A-59B7-4C22-AA7D-35A498FD7C41}">
      <dgm:prSet/>
      <dgm:spPr/>
      <dgm:t>
        <a:bodyPr/>
        <a:lstStyle/>
        <a:p>
          <a:endParaRPr lang="en-US"/>
        </a:p>
      </dgm:t>
    </dgm:pt>
    <dgm:pt modelId="{3A209BDC-33C0-4EA7-8906-1920CA58884C}" type="sibTrans" cxnId="{7C506C2A-59B7-4C22-AA7D-35A498FD7C41}">
      <dgm:prSet/>
      <dgm:spPr/>
      <dgm:t>
        <a:bodyPr/>
        <a:lstStyle/>
        <a:p>
          <a:endParaRPr lang="en-US"/>
        </a:p>
      </dgm:t>
    </dgm:pt>
    <dgm:pt modelId="{79237028-E717-4AE4-9FAD-A5DFB228810B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i="1" dirty="0">
              <a:latin typeface="Arial"/>
              <a:cs typeface="Arial"/>
            </a:rPr>
            <a:t>RESPONSE</a:t>
          </a:r>
        </a:p>
      </dgm:t>
    </dgm:pt>
    <dgm:pt modelId="{CDD2D77F-5490-4D40-98D4-466EB1074CC1}" type="parTrans" cxnId="{46310888-BD48-449D-A6B2-9CCD51EC19B0}">
      <dgm:prSet/>
      <dgm:spPr/>
      <dgm:t>
        <a:bodyPr/>
        <a:lstStyle/>
        <a:p>
          <a:endParaRPr lang="en-US"/>
        </a:p>
      </dgm:t>
    </dgm:pt>
    <dgm:pt modelId="{23C5E500-3B3D-4F53-965E-2598C00C960B}" type="sibTrans" cxnId="{46310888-BD48-449D-A6B2-9CCD51EC19B0}">
      <dgm:prSet/>
      <dgm:spPr/>
      <dgm:t>
        <a:bodyPr/>
        <a:lstStyle/>
        <a:p>
          <a:endParaRPr lang="en-US"/>
        </a:p>
      </dgm:t>
    </dgm:pt>
    <dgm:pt modelId="{1D5AB766-DDE5-46E5-BBFD-68DD6CB54A4E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i="1" dirty="0">
              <a:latin typeface="Arial"/>
              <a:cs typeface="Arial"/>
            </a:rPr>
            <a:t>RECOGNITION</a:t>
          </a:r>
        </a:p>
      </dgm:t>
    </dgm:pt>
    <dgm:pt modelId="{83E51C5B-AF34-48F7-946C-7BD056069A8C}" type="sibTrans" cxnId="{BC3578F8-72D4-4F0E-84EC-E8F5F936E051}">
      <dgm:prSet/>
      <dgm:spPr/>
      <dgm:t>
        <a:bodyPr/>
        <a:lstStyle/>
        <a:p>
          <a:endParaRPr lang="en-US"/>
        </a:p>
      </dgm:t>
    </dgm:pt>
    <dgm:pt modelId="{BBD96B99-94A4-4C09-BB8F-A95174C23EAE}" type="parTrans" cxnId="{BC3578F8-72D4-4F0E-84EC-E8F5F936E051}">
      <dgm:prSet/>
      <dgm:spPr/>
      <dgm:t>
        <a:bodyPr/>
        <a:lstStyle/>
        <a:p>
          <a:endParaRPr lang="en-US"/>
        </a:p>
      </dgm:t>
    </dgm:pt>
    <dgm:pt modelId="{C9E1A2ED-DA08-4098-896E-4E49C3A98F0F}" type="pres">
      <dgm:prSet presAssocID="{1E7E46C9-B70A-45F3-83C2-43FCDEDE8080}" presName="Name0" presStyleCnt="0">
        <dgm:presLayoutVars>
          <dgm:dir/>
          <dgm:resizeHandles val="exact"/>
        </dgm:presLayoutVars>
      </dgm:prSet>
      <dgm:spPr/>
    </dgm:pt>
    <dgm:pt modelId="{A74F0C3D-4E1D-44DD-BA7C-46725E1B0B84}" type="pres">
      <dgm:prSet presAssocID="{1D5AB766-DDE5-46E5-BBFD-68DD6CB54A4E}" presName="Name5" presStyleLbl="vennNode1" presStyleIdx="0" presStyleCnt="4">
        <dgm:presLayoutVars>
          <dgm:bulletEnabled val="1"/>
        </dgm:presLayoutVars>
      </dgm:prSet>
      <dgm:spPr/>
    </dgm:pt>
    <dgm:pt modelId="{4D947937-70FC-43EC-B2D8-AA55F579F38B}" type="pres">
      <dgm:prSet presAssocID="{83E51C5B-AF34-48F7-946C-7BD056069A8C}" presName="space" presStyleCnt="0"/>
      <dgm:spPr/>
    </dgm:pt>
    <dgm:pt modelId="{9DDCFF19-FBE4-451A-84C4-ABE0F29B14D2}" type="pres">
      <dgm:prSet presAssocID="{79237028-E717-4AE4-9FAD-A5DFB228810B}" presName="Name5" presStyleLbl="vennNode1" presStyleIdx="1" presStyleCnt="4">
        <dgm:presLayoutVars>
          <dgm:bulletEnabled val="1"/>
        </dgm:presLayoutVars>
      </dgm:prSet>
      <dgm:spPr/>
    </dgm:pt>
    <dgm:pt modelId="{48499D49-2FAF-4BA6-A967-975B4860F3AA}" type="pres">
      <dgm:prSet presAssocID="{23C5E500-3B3D-4F53-965E-2598C00C960B}" presName="space" presStyleCnt="0"/>
      <dgm:spPr/>
    </dgm:pt>
    <dgm:pt modelId="{9344418C-94F6-42B0-B005-B01EB0077FE4}" type="pres">
      <dgm:prSet presAssocID="{40840C2B-7B9E-4FD7-B06C-16CACE7F7050}" presName="Name5" presStyleLbl="vennNode1" presStyleIdx="2" presStyleCnt="4">
        <dgm:presLayoutVars>
          <dgm:bulletEnabled val="1"/>
        </dgm:presLayoutVars>
      </dgm:prSet>
      <dgm:spPr/>
    </dgm:pt>
    <dgm:pt modelId="{1EABF1F6-3A84-4AAE-9150-1FEE297CCA07}" type="pres">
      <dgm:prSet presAssocID="{93BD8EBC-EE03-4E46-945F-BCC6A33E9555}" presName="space" presStyleCnt="0"/>
      <dgm:spPr/>
    </dgm:pt>
    <dgm:pt modelId="{1CEFF714-2054-48BA-AA88-2C4EFFF9BE2D}" type="pres">
      <dgm:prSet presAssocID="{28CAFB8C-27A4-46E7-B542-1B665B7BE56A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7C506C2A-59B7-4C22-AA7D-35A498FD7C41}" srcId="{1E7E46C9-B70A-45F3-83C2-43FCDEDE8080}" destId="{28CAFB8C-27A4-46E7-B542-1B665B7BE56A}" srcOrd="3" destOrd="0" parTransId="{26F6B661-17F5-4111-ADD2-38049B2CDCAB}" sibTransId="{3A209BDC-33C0-4EA7-8906-1920CA58884C}"/>
    <dgm:cxn modelId="{A40F6933-36AC-405B-8304-D874F704C591}" type="presOf" srcId="{1E7E46C9-B70A-45F3-83C2-43FCDEDE8080}" destId="{C9E1A2ED-DA08-4098-896E-4E49C3A98F0F}" srcOrd="0" destOrd="0" presId="urn:microsoft.com/office/officeart/2005/8/layout/venn3"/>
    <dgm:cxn modelId="{1F6E235D-5A90-4274-BE75-E0F59C5A6925}" type="presOf" srcId="{79237028-E717-4AE4-9FAD-A5DFB228810B}" destId="{9DDCFF19-FBE4-451A-84C4-ABE0F29B14D2}" srcOrd="0" destOrd="0" presId="urn:microsoft.com/office/officeart/2005/8/layout/venn3"/>
    <dgm:cxn modelId="{8CF4805D-3609-45D3-ACF0-B60BD520566D}" srcId="{1E7E46C9-B70A-45F3-83C2-43FCDEDE8080}" destId="{40840C2B-7B9E-4FD7-B06C-16CACE7F7050}" srcOrd="2" destOrd="0" parTransId="{6143CF07-1CB6-4533-868B-25B206EFA81E}" sibTransId="{93BD8EBC-EE03-4E46-945F-BCC6A33E9555}"/>
    <dgm:cxn modelId="{2B93E55D-2523-4C7B-81D9-CC59E20070FB}" type="presOf" srcId="{1D5AB766-DDE5-46E5-BBFD-68DD6CB54A4E}" destId="{A74F0C3D-4E1D-44DD-BA7C-46725E1B0B84}" srcOrd="0" destOrd="0" presId="urn:microsoft.com/office/officeart/2005/8/layout/venn3"/>
    <dgm:cxn modelId="{46310888-BD48-449D-A6B2-9CCD51EC19B0}" srcId="{1E7E46C9-B70A-45F3-83C2-43FCDEDE8080}" destId="{79237028-E717-4AE4-9FAD-A5DFB228810B}" srcOrd="1" destOrd="0" parTransId="{CDD2D77F-5490-4D40-98D4-466EB1074CC1}" sibTransId="{23C5E500-3B3D-4F53-965E-2598C00C960B}"/>
    <dgm:cxn modelId="{C6262BA2-9AAB-4897-BFE9-F49289E28B67}" type="presOf" srcId="{28CAFB8C-27A4-46E7-B542-1B665B7BE56A}" destId="{1CEFF714-2054-48BA-AA88-2C4EFFF9BE2D}" srcOrd="0" destOrd="0" presId="urn:microsoft.com/office/officeart/2005/8/layout/venn3"/>
    <dgm:cxn modelId="{691F97D8-BFA1-4094-87A3-F1523965D119}" type="presOf" srcId="{40840C2B-7B9E-4FD7-B06C-16CACE7F7050}" destId="{9344418C-94F6-42B0-B005-B01EB0077FE4}" srcOrd="0" destOrd="0" presId="urn:microsoft.com/office/officeart/2005/8/layout/venn3"/>
    <dgm:cxn modelId="{BC3578F8-72D4-4F0E-84EC-E8F5F936E051}" srcId="{1E7E46C9-B70A-45F3-83C2-43FCDEDE8080}" destId="{1D5AB766-DDE5-46E5-BBFD-68DD6CB54A4E}" srcOrd="0" destOrd="0" parTransId="{BBD96B99-94A4-4C09-BB8F-A95174C23EAE}" sibTransId="{83E51C5B-AF34-48F7-946C-7BD056069A8C}"/>
    <dgm:cxn modelId="{55638E93-1C6A-415A-80A7-6B21E071599C}" type="presParOf" srcId="{C9E1A2ED-DA08-4098-896E-4E49C3A98F0F}" destId="{A74F0C3D-4E1D-44DD-BA7C-46725E1B0B84}" srcOrd="0" destOrd="0" presId="urn:microsoft.com/office/officeart/2005/8/layout/venn3"/>
    <dgm:cxn modelId="{58A903F8-4941-4669-A166-E02490891548}" type="presParOf" srcId="{C9E1A2ED-DA08-4098-896E-4E49C3A98F0F}" destId="{4D947937-70FC-43EC-B2D8-AA55F579F38B}" srcOrd="1" destOrd="0" presId="urn:microsoft.com/office/officeart/2005/8/layout/venn3"/>
    <dgm:cxn modelId="{D79A2ECC-7295-4A72-ADB3-36A2208FB083}" type="presParOf" srcId="{C9E1A2ED-DA08-4098-896E-4E49C3A98F0F}" destId="{9DDCFF19-FBE4-451A-84C4-ABE0F29B14D2}" srcOrd="2" destOrd="0" presId="urn:microsoft.com/office/officeart/2005/8/layout/venn3"/>
    <dgm:cxn modelId="{B8EB7F64-9203-423D-84B2-2BE648C004C7}" type="presParOf" srcId="{C9E1A2ED-DA08-4098-896E-4E49C3A98F0F}" destId="{48499D49-2FAF-4BA6-A967-975B4860F3AA}" srcOrd="3" destOrd="0" presId="urn:microsoft.com/office/officeart/2005/8/layout/venn3"/>
    <dgm:cxn modelId="{7F89C122-2DEC-4C3F-8401-706157B618BF}" type="presParOf" srcId="{C9E1A2ED-DA08-4098-896E-4E49C3A98F0F}" destId="{9344418C-94F6-42B0-B005-B01EB0077FE4}" srcOrd="4" destOrd="0" presId="urn:microsoft.com/office/officeart/2005/8/layout/venn3"/>
    <dgm:cxn modelId="{38C21CB3-428A-413A-A5BC-BD549DD17917}" type="presParOf" srcId="{C9E1A2ED-DA08-4098-896E-4E49C3A98F0F}" destId="{1EABF1F6-3A84-4AAE-9150-1FEE297CCA07}" srcOrd="5" destOrd="0" presId="urn:microsoft.com/office/officeart/2005/8/layout/venn3"/>
    <dgm:cxn modelId="{058493DE-2156-4762-9FDE-64C2E7B3ED2A}" type="presParOf" srcId="{C9E1A2ED-DA08-4098-896E-4E49C3A98F0F}" destId="{1CEFF714-2054-48BA-AA88-2C4EFFF9BE2D}" srcOrd="6" destOrd="0" presId="urn:microsoft.com/office/officeart/2005/8/layout/venn3"/>
  </dgm:cxnLst>
  <dgm:bg>
    <a:solidFill>
      <a:schemeClr val="accent1">
        <a:lumMod val="40000"/>
        <a:lumOff val="60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63F65-5AEC-4816-AA08-E085439E113D}">
      <dsp:nvSpPr>
        <dsp:cNvPr id="0" name=""/>
        <dsp:cNvSpPr/>
      </dsp:nvSpPr>
      <dsp:spPr>
        <a:xfrm>
          <a:off x="2230222" y="2388429"/>
          <a:ext cx="2569598" cy="2510228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SABBATH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SCHOOL</a:t>
          </a:r>
        </a:p>
      </dsp:txBody>
      <dsp:txXfrm>
        <a:off x="2606531" y="2756043"/>
        <a:ext cx="1816980" cy="1775000"/>
      </dsp:txXfrm>
    </dsp:sp>
    <dsp:sp modelId="{BDA36086-4B5A-47BE-AE4F-A7220E233CFD}">
      <dsp:nvSpPr>
        <dsp:cNvPr id="0" name=""/>
        <dsp:cNvSpPr/>
      </dsp:nvSpPr>
      <dsp:spPr>
        <a:xfrm rot="16200000">
          <a:off x="3482552" y="2329812"/>
          <a:ext cx="64938" cy="52294"/>
        </a:xfrm>
        <a:custGeom>
          <a:avLst/>
          <a:gdLst/>
          <a:ahLst/>
          <a:cxnLst/>
          <a:rect l="0" t="0" r="0" b="0"/>
          <a:pathLst>
            <a:path>
              <a:moveTo>
                <a:pt x="0" y="26147"/>
              </a:moveTo>
              <a:lnTo>
                <a:pt x="64938" y="261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513398" y="2354336"/>
        <a:ext cx="3246" cy="3246"/>
      </dsp:txXfrm>
    </dsp:sp>
    <dsp:sp modelId="{92CF2585-3206-4874-96E5-D15EE5BB62A2}">
      <dsp:nvSpPr>
        <dsp:cNvPr id="0" name=""/>
        <dsp:cNvSpPr/>
      </dsp:nvSpPr>
      <dsp:spPr>
        <a:xfrm>
          <a:off x="2066196" y="-337901"/>
          <a:ext cx="2897651" cy="2661393"/>
        </a:xfrm>
        <a:prstGeom prst="ellipse">
          <a:avLst/>
        </a:prstGeom>
        <a:solidFill>
          <a:schemeClr val="bg1">
            <a:lumMod val="65000"/>
            <a:lumOff val="3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>
          <a:bevelT w="69850" h="31750" prst="coolSlan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BIBLE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STUDY</a:t>
          </a:r>
        </a:p>
      </dsp:txBody>
      <dsp:txXfrm>
        <a:off x="2490547" y="51851"/>
        <a:ext cx="2048949" cy="1881889"/>
      </dsp:txXfrm>
    </dsp:sp>
    <dsp:sp modelId="{EAE24807-C8ED-470A-85C9-22903AE7F866}">
      <dsp:nvSpPr>
        <dsp:cNvPr id="0" name=""/>
        <dsp:cNvSpPr/>
      </dsp:nvSpPr>
      <dsp:spPr>
        <a:xfrm rot="12600000">
          <a:off x="4590146" y="4247694"/>
          <a:ext cx="33168" cy="52294"/>
        </a:xfrm>
        <a:custGeom>
          <a:avLst/>
          <a:gdLst/>
          <a:ahLst/>
          <a:cxnLst/>
          <a:rect l="0" t="0" r="0" b="0"/>
          <a:pathLst>
            <a:path>
              <a:moveTo>
                <a:pt x="0" y="26147"/>
              </a:moveTo>
              <a:lnTo>
                <a:pt x="33168" y="261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10800000">
        <a:off x="4605901" y="4273012"/>
        <a:ext cx="1658" cy="1658"/>
      </dsp:txXfrm>
    </dsp:sp>
    <dsp:sp modelId="{0AF62C44-9923-4CD1-AB72-F810472C38A4}">
      <dsp:nvSpPr>
        <dsp:cNvPr id="0" name=""/>
        <dsp:cNvSpPr/>
      </dsp:nvSpPr>
      <dsp:spPr>
        <a:xfrm>
          <a:off x="4397760" y="3580134"/>
          <a:ext cx="2825755" cy="2777567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FELLOWSHIP &amp;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NURTURE</a:t>
          </a:r>
        </a:p>
      </dsp:txBody>
      <dsp:txXfrm>
        <a:off x="4811582" y="3986899"/>
        <a:ext cx="1998111" cy="1964037"/>
      </dsp:txXfrm>
    </dsp:sp>
    <dsp:sp modelId="{44B1F1FD-5F90-47A5-90EB-9BE4AEA51290}">
      <dsp:nvSpPr>
        <dsp:cNvPr id="0" name=""/>
        <dsp:cNvSpPr/>
      </dsp:nvSpPr>
      <dsp:spPr>
        <a:xfrm rot="19800000">
          <a:off x="2407092" y="4249051"/>
          <a:ext cx="27742" cy="52294"/>
        </a:xfrm>
        <a:custGeom>
          <a:avLst/>
          <a:gdLst/>
          <a:ahLst/>
          <a:cxnLst/>
          <a:rect l="0" t="0" r="0" b="0"/>
          <a:pathLst>
            <a:path>
              <a:moveTo>
                <a:pt x="0" y="26147"/>
              </a:moveTo>
              <a:lnTo>
                <a:pt x="27742" y="261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420270" y="4274504"/>
        <a:ext cx="1387" cy="1387"/>
      </dsp:txXfrm>
    </dsp:sp>
    <dsp:sp modelId="{BE0DB6A8-B408-4EC9-8D74-0DFD6E3B1E88}">
      <dsp:nvSpPr>
        <dsp:cNvPr id="0" name=""/>
        <dsp:cNvSpPr/>
      </dsp:nvSpPr>
      <dsp:spPr>
        <a:xfrm>
          <a:off x="-213115" y="3650268"/>
          <a:ext cx="2865044" cy="2637298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LOCAL &amp; WORLD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MISSION</a:t>
          </a:r>
        </a:p>
      </dsp:txBody>
      <dsp:txXfrm>
        <a:off x="206461" y="4036491"/>
        <a:ext cx="2025892" cy="1864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F0C3D-4E1D-44DD-BA7C-46725E1B0B84}">
      <dsp:nvSpPr>
        <dsp:cNvPr id="0" name=""/>
        <dsp:cNvSpPr/>
      </dsp:nvSpPr>
      <dsp:spPr>
        <a:xfrm>
          <a:off x="2678" y="329132"/>
          <a:ext cx="2687835" cy="2687835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47921" tIns="21590" rIns="147921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>
              <a:latin typeface="Arial"/>
              <a:cs typeface="Arial"/>
            </a:rPr>
            <a:t>RECOGNITION</a:t>
          </a:r>
        </a:p>
      </dsp:txBody>
      <dsp:txXfrm>
        <a:off x="396302" y="722756"/>
        <a:ext cx="1900587" cy="1900587"/>
      </dsp:txXfrm>
    </dsp:sp>
    <dsp:sp modelId="{9DDCFF19-FBE4-451A-84C4-ABE0F29B14D2}">
      <dsp:nvSpPr>
        <dsp:cNvPr id="0" name=""/>
        <dsp:cNvSpPr/>
      </dsp:nvSpPr>
      <dsp:spPr>
        <a:xfrm>
          <a:off x="2152947" y="329132"/>
          <a:ext cx="2687835" cy="2687835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47921" tIns="21590" rIns="147921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>
              <a:latin typeface="Arial"/>
              <a:cs typeface="Arial"/>
            </a:rPr>
            <a:t>RESPONSE</a:t>
          </a:r>
        </a:p>
      </dsp:txBody>
      <dsp:txXfrm>
        <a:off x="2546571" y="722756"/>
        <a:ext cx="1900587" cy="1900587"/>
      </dsp:txXfrm>
    </dsp:sp>
    <dsp:sp modelId="{9344418C-94F6-42B0-B005-B01EB0077FE4}">
      <dsp:nvSpPr>
        <dsp:cNvPr id="0" name=""/>
        <dsp:cNvSpPr/>
      </dsp:nvSpPr>
      <dsp:spPr>
        <a:xfrm>
          <a:off x="4303216" y="329132"/>
          <a:ext cx="2687835" cy="2687835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47921" tIns="21590" rIns="147921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>
              <a:latin typeface="Arial"/>
              <a:cs typeface="Arial"/>
            </a:rPr>
            <a:t>NEW EXPERIENCES</a:t>
          </a:r>
        </a:p>
      </dsp:txBody>
      <dsp:txXfrm>
        <a:off x="4696840" y="722756"/>
        <a:ext cx="1900587" cy="1900587"/>
      </dsp:txXfrm>
    </dsp:sp>
    <dsp:sp modelId="{1CEFF714-2054-48BA-AA88-2C4EFFF9BE2D}">
      <dsp:nvSpPr>
        <dsp:cNvPr id="0" name=""/>
        <dsp:cNvSpPr/>
      </dsp:nvSpPr>
      <dsp:spPr>
        <a:xfrm>
          <a:off x="6453485" y="329132"/>
          <a:ext cx="2687835" cy="2687835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47921" tIns="21590" rIns="147921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>
              <a:latin typeface="Arial"/>
              <a:cs typeface="Arial"/>
            </a:rPr>
            <a:t>SECURITY</a:t>
          </a:r>
        </a:p>
      </dsp:txBody>
      <dsp:txXfrm>
        <a:off x="6847109" y="722756"/>
        <a:ext cx="1900587" cy="1900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513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513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63220DBA-CD43-4875-B614-45C43FF26E2A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7840" cy="46513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675"/>
            <a:ext cx="3037840" cy="46513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DC57671F-9211-411B-8EA5-6DCF61D29A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41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CB53F388-CFEE-4781-B747-0DCCA099AE6F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5EE8986-97BA-4E70-86F4-4924C92057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11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E8986-97BA-4E70-86F4-4924C92057E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2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E8986-97BA-4E70-86F4-4924C92057E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52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9ACEF-C568-41F9-BC98-C1457127E785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43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9ACEF-C568-41F9-BC98-C1457127E785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25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9ACEF-C568-41F9-BC98-C1457127E785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96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9ACEF-C568-41F9-BC98-C1457127E785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9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E8986-97BA-4E70-86F4-4924C92057EC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4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51DF6-BBDF-214D-A7B5-B24692532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04F900-9F1E-5F49-9A10-B565ECF53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CE144-4B34-1043-A2B0-7195B0C30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8EE9-62AC-414E-BB0A-65A12FB3569E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1AB5C-D20E-D943-AD36-BDF6E381F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06DBB-F1E9-1646-9E08-5CF2702E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44DE-7AA6-4B13-8801-43EAC3ED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7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C67B3-1FAF-FE40-BD81-549F1EE64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7E772-E2FE-2849-8D35-C526FE824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B8633-DD3A-B14E-9AA2-1180513A6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8EE9-62AC-414E-BB0A-65A12FB3569E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54250-385C-6D4B-A12A-0E5D4FCF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8D007-3043-0844-8F8F-ED6B0A14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44DE-7AA6-4B13-8801-43EAC3ED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058A8B-522F-DD49-BC98-3687F89B1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0F417-12CB-BB49-9359-0EA14E9A7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A7E70-8373-3D4F-AE08-7E69FB8E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8EE9-62AC-414E-BB0A-65A12FB3569E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A9D1A-0B09-8848-B037-AB57D375F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1566C-E43A-1247-90D9-54DCB667F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44DE-7AA6-4B13-8801-43EAC3ED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02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990E4-C9A7-4CB6-81CB-DC9D76272D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65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A674D-88CB-43C3-AEEF-E764B1D07B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2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04A64-47F0-FF40-8CDF-3293F57B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BC126-9FCD-884F-AC4F-44074D2AD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84622-0A3D-384D-AF70-1C8052733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8EE9-62AC-414E-BB0A-65A12FB3569E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7F7CC-BF65-D94F-AD10-386B4A9AA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00D8D-A532-A447-9116-AC97B6EEE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44DE-7AA6-4B13-8801-43EAC3ED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1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DC76E-C750-344B-8F09-2AD3DF66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3FE0E-345B-BF4B-99AC-34EE84696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1F39A-C8FF-7C4C-BCD3-D6D408A12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8EE9-62AC-414E-BB0A-65A12FB3569E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DA0ED-3EEF-A941-AE9C-7C2930175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F7C7F-4BD8-2740-A1AE-47F76CE9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44DE-7AA6-4B13-8801-43EAC3ED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3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FF0D8-CF4F-E24B-A95A-DA6B3A0C1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E6A78-C9AA-244B-9E64-9B803A44B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58617-1F82-2046-A331-434571407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BC073-03F0-014B-8B64-EFFA8D48D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8EE9-62AC-414E-BB0A-65A12FB3569E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C6705-CD52-B44E-80B0-3780ABCD4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6CD3C-AC9E-8E40-B801-398F362C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44DE-7AA6-4B13-8801-43EAC3ED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2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A3A6-B600-2E41-87E2-A6AA143B5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820E6-CEF6-DB45-A158-BF5CBE8CD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7B1C7-1127-7F40-BF95-3157B648B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8A5BC2-E1F0-CC4E-ACE0-92BD673BC7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54B97-EE99-F541-82C9-8FA0254DE9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99CB90-03C2-CF4A-A67A-0663B949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8EE9-62AC-414E-BB0A-65A12FB3569E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5A29CF-BA67-534B-A9DF-BB58BA58E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6D46F3-EF98-D14B-9CED-6986A851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44DE-7AA6-4B13-8801-43EAC3ED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4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1361B-E273-B347-9751-EFD6F359B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99C491-2B6C-4847-B80D-E0EFDA6F7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8EE9-62AC-414E-BB0A-65A12FB3569E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EB60E-6452-6640-A69B-250C4F6B1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1E22A-4235-6649-9D0D-489CCD09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44DE-7AA6-4B13-8801-43EAC3ED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0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5A1F34-8C75-1143-BE31-8E47C13D6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8EE9-62AC-414E-BB0A-65A12FB3569E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92B12F-79B0-E74B-9F75-5986AD92F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A23B4-F03C-3346-8FFA-162830501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44DE-7AA6-4B13-8801-43EAC3ED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8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71A5E-CD13-D548-BDDA-5289E4B4E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AD6F7-51EC-9E40-9B5E-0ABC4C415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34117-9705-7E47-A210-D8C8A1F3C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74BCF-DFD7-DE4F-947A-4AE60E031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8EE9-62AC-414E-BB0A-65A12FB3569E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66343-BC68-7E43-982B-B2DFF0A8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1D674-8A85-DD46-89A3-28A83637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44DE-7AA6-4B13-8801-43EAC3ED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1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D883C-0C48-1048-A2D1-00ED0C5B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D4D36-1EB9-434D-A61C-17C90F54DA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D5191-7F50-F044-91D9-EF3604796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B4075-9BFF-D348-95BF-CC29A812F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8EE9-62AC-414E-BB0A-65A12FB3569E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F2F70-C97B-A547-8D76-DF9923056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118A7-1B1B-4F43-9789-9450106C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44DE-7AA6-4B13-8801-43EAC3ED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4CFC2A-5ECC-DC48-AD7E-7033DD4E8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8BACB-FA99-1745-8A4F-0EFA9C8A5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C19AC-D2A4-2D48-BFAB-EFCAE8FB1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88EE9-62AC-414E-BB0A-65A12FB3569E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C4D84-C9FE-BD4E-B62A-AD2D630FC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07F0C-DDFE-7D4B-A4F5-EDF33787F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244DE-7AA6-4B13-8801-43EAC3ED6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3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dadultministries.org/" TargetMode="Externa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unchstock.com/com/usa/en/asset_images/77734566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unchstock.com/com/usa/en/asset_images/77734566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punchstock.com/com/usa/en/asset_images/80710926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punchstock.com/com/usa/en/asset_images/80710926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punchstock.com/com/usa/en/asset_images/80710926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unchstock.com/com/usa/en/asset_images/77734566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www.punchstock.com/com/usa/en/asset_images/56382615" TargetMode="External"/><Relationship Id="rId7" Type="http://schemas.openxmlformats.org/officeDocument/2006/relationships/hyperlink" Target="http://www.punchstock.com/com/usa/en/asset_images/80711944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15.jpeg"/><Relationship Id="rId4" Type="http://schemas.openxmlformats.org/officeDocument/2006/relationships/image" Target="../media/image18.jpeg"/><Relationship Id="rId9" Type="http://schemas.openxmlformats.org/officeDocument/2006/relationships/hyperlink" Target="http://www.punchstock.com/com/usa/en/asset_images/80710926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punchstock.com/com/usa/en/asset_images/56382627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google.com/url?sa=i&amp;rct=j&amp;q=&amp;esrc=s&amp;source=images&amp;cd=&amp;ved=2ahUKEwjg4JvciJDcAhWGT98KHePmBDsQjRx6BAgBEAU&amp;url=https://www.zillow.com/blog/how-to-measure-your-homes-square-footage-92175/&amp;psig=AOvVaw0Qi6IfR86bz7NdMO8gG6ez&amp;ust=1531158662242546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unchstock.com/com/usa/en/asset_images/80711944" TargetMode="Externa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914400"/>
            <a:ext cx="8555182" cy="2514600"/>
          </a:xfrm>
        </p:spPr>
        <p:txBody>
          <a:bodyPr>
            <a:noAutofit/>
          </a:bodyPr>
          <a:lstStyle/>
          <a:p>
            <a:r>
              <a:rPr lang="en-US" sz="5200" b="1" cap="none" dirty="0">
                <a:ln w="1016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Growing Churches Through </a:t>
            </a:r>
            <a:br>
              <a:rPr lang="en-US" sz="5200" b="1" cap="none" dirty="0">
                <a:ln w="1016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b="1" cap="none" dirty="0">
                <a:ln w="1016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Sabbath School Classes:</a:t>
            </a:r>
            <a:br>
              <a:rPr lang="en-US" sz="5200" b="1" cap="none" dirty="0">
                <a:ln w="1016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b="1" cap="none" dirty="0">
                <a:ln w="1016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Relational Approach 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9867" y="4267200"/>
            <a:ext cx="8385048" cy="2514600"/>
          </a:xfrm>
        </p:spPr>
        <p:txBody>
          <a:bodyPr>
            <a:noAutofit/>
          </a:bodyPr>
          <a:lstStyle/>
          <a:p>
            <a:r>
              <a:rPr lang="en-US" sz="2800" b="1" dirty="0"/>
              <a:t>J. Alfred Johnson, II </a:t>
            </a:r>
          </a:p>
          <a:p>
            <a:r>
              <a:rPr lang="en-US" sz="2800" b="1" dirty="0"/>
              <a:t>Director of Adult Ministries</a:t>
            </a:r>
          </a:p>
          <a:p>
            <a:r>
              <a:rPr lang="en-US" sz="2800" b="1" dirty="0"/>
              <a:t>North American Division</a:t>
            </a:r>
          </a:p>
          <a:p>
            <a:r>
              <a:rPr lang="en-US" sz="2800" b="1" dirty="0"/>
              <a:t>www.nadadultministries.org</a:t>
            </a:r>
          </a:p>
          <a:p>
            <a:r>
              <a:rPr lang="en-US" sz="2800" b="1" dirty="0"/>
              <a:t>Copyright © 2019   J. Alfred Johnson II</a:t>
            </a:r>
          </a:p>
        </p:txBody>
      </p:sp>
    </p:spTree>
    <p:extLst>
      <p:ext uri="{BB962C8B-B14F-4D97-AF65-F5344CB8AC3E}">
        <p14:creationId xmlns:p14="http://schemas.microsoft.com/office/powerpoint/2010/main" val="186947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9862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Faith and Practice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199"/>
            <a:ext cx="8610600" cy="3729317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= Application </a:t>
            </a:r>
          </a:p>
          <a:p>
            <a:pPr marL="36576" indent="0" algn="ctr"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Of “Faith” In The Context Of  Living and Witnessing </a:t>
            </a:r>
          </a:p>
          <a:p>
            <a:pPr marL="36576" indent="0" algn="ctr">
              <a:buNone/>
            </a:pP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Jesus (“Do”)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572000"/>
            <a:ext cx="2895600" cy="1826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582929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D580F-2014-4C23-A225-CF433B8F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50893-D80E-4E0F-8FED-BCE73A93A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NAD “Eight Course” Sabbath School Teacher Training Curriculums </a:t>
            </a:r>
          </a:p>
          <a:p>
            <a:pPr marL="0" indent="0">
              <a:buNone/>
            </a:pPr>
            <a:r>
              <a:rPr lang="en-US" b="1" dirty="0"/>
              <a:t>   </a:t>
            </a:r>
          </a:p>
          <a:p>
            <a:r>
              <a:rPr lang="en-US" b="1" dirty="0"/>
              <a:t>NAD “Nine Course” Personal Ministries Participant Curriculum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Both Curriculums Available </a:t>
            </a:r>
          </a:p>
          <a:p>
            <a:pPr marL="0" indent="0" algn="ctr">
              <a:buNone/>
            </a:pPr>
            <a:r>
              <a:rPr lang="en-US" b="1" dirty="0"/>
              <a:t>on </a:t>
            </a:r>
            <a:r>
              <a:rPr lang="en-US" b="1" dirty="0">
                <a:hlinkClick r:id="rId2"/>
              </a:rPr>
              <a:t>www.nadadultministries.org</a:t>
            </a:r>
            <a:r>
              <a:rPr lang="en-US" b="1" dirty="0"/>
              <a:t> at no charge</a:t>
            </a:r>
          </a:p>
          <a:p>
            <a:pPr marL="0" indent="0" algn="ctr">
              <a:buNone/>
            </a:pPr>
            <a:r>
              <a:rPr lang="en-US" b="1" dirty="0"/>
              <a:t>or</a:t>
            </a:r>
          </a:p>
          <a:p>
            <a:pPr marL="0" indent="0" algn="ctr">
              <a:buNone/>
            </a:pPr>
            <a:r>
              <a:rPr lang="en-US" b="1" dirty="0"/>
              <a:t>at www.adventsource.org</a:t>
            </a:r>
          </a:p>
        </p:txBody>
      </p:sp>
    </p:spTree>
    <p:extLst>
      <p:ext uri="{BB962C8B-B14F-4D97-AF65-F5344CB8AC3E}">
        <p14:creationId xmlns:p14="http://schemas.microsoft.com/office/powerpoint/2010/main" val="331786926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5827" y="281567"/>
            <a:ext cx="7315200" cy="723144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752600"/>
            <a:ext cx="8534400" cy="3719689"/>
          </a:xfrm>
        </p:spPr>
        <p:txBody>
          <a:bodyPr>
            <a:normAutofit/>
          </a:bodyPr>
          <a:lstStyle/>
          <a:p>
            <a:r>
              <a:rPr lang="en-US" sz="5200" i="1" u="sng" dirty="0">
                <a:latin typeface="Arial" panose="020B0604020202020204" pitchFamily="34" charset="0"/>
                <a:cs typeface="Arial" panose="020B0604020202020204" pitchFamily="34" charset="0"/>
              </a:rPr>
              <a:t>www.sabbathschoolpersonalministries.com</a:t>
            </a:r>
          </a:p>
          <a:p>
            <a:pPr marL="36576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" indent="0"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International Institute of Christian Ministries</a:t>
            </a:r>
          </a:p>
          <a:p>
            <a:pPr marL="36576" indent="0">
              <a:buNone/>
            </a:pP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4507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399" y="228600"/>
            <a:ext cx="7315200" cy="723144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371600"/>
            <a:ext cx="8762999" cy="4862689"/>
          </a:xfrm>
        </p:spPr>
        <p:txBody>
          <a:bodyPr>
            <a:normAutofit/>
          </a:bodyPr>
          <a:lstStyle/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Google – </a:t>
            </a:r>
          </a:p>
          <a:p>
            <a:pPr marL="36576" indent="0"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 	“Cool Tools for Sabbath   	School”</a:t>
            </a:r>
          </a:p>
          <a:p>
            <a:pPr marL="36576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5200" dirty="0" err="1">
                <a:latin typeface="Arial" panose="020B0604020202020204" pitchFamily="34" charset="0"/>
                <a:cs typeface="Arial" panose="020B0604020202020204" pitchFamily="34" charset="0"/>
              </a:rPr>
              <a:t>NADAdultMIN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on: Twitter/Facebook/Instagram</a:t>
            </a:r>
          </a:p>
          <a:p>
            <a:pPr marL="36576" indent="0">
              <a:buNone/>
            </a:pP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97523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543800" cy="1143000"/>
          </a:xfrm>
        </p:spPr>
        <p:txBody>
          <a:bodyPr>
            <a:norm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5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>
            <a:noAutofit/>
          </a:bodyPr>
          <a:lstStyle/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Sabbath School Tool Box – </a:t>
            </a:r>
          </a:p>
          <a:p>
            <a:pPr marL="36576" indent="0">
              <a:buNone/>
            </a:pPr>
            <a:r>
              <a:rPr lang="en-US" sz="5200" i="1" u="sng" dirty="0">
                <a:latin typeface="Arial" panose="020B0604020202020204" pitchFamily="34" charset="0"/>
                <a:cs typeface="Arial" panose="020B0604020202020204" pitchFamily="34" charset="0"/>
              </a:rPr>
              <a:t>www.pacificpress.com</a:t>
            </a:r>
          </a:p>
          <a:p>
            <a:pPr marL="36576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Sabbath School 4 In The App Store</a:t>
            </a:r>
          </a:p>
          <a:p>
            <a:pPr marL="36576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endParaRPr lang="en-US" sz="3200" dirty="0">
              <a:solidFill>
                <a:srgbClr val="4FDF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08998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543800" cy="1143000"/>
          </a:xfrm>
        </p:spPr>
        <p:txBody>
          <a:bodyPr>
            <a:norm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5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2286000"/>
          </a:xfrm>
        </p:spPr>
        <p:txBody>
          <a:bodyPr>
            <a:noAutofit/>
          </a:bodyPr>
          <a:lstStyle/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“Sabbath School Lesson” on Amazon Alexa and on </a:t>
            </a:r>
            <a:r>
              <a:rPr lang="en-US" sz="5200" i="1" u="sng" dirty="0">
                <a:latin typeface="Arial" panose="020B0604020202020204" pitchFamily="34" charset="0"/>
                <a:cs typeface="Arial" panose="020B0604020202020204" pitchFamily="34" charset="0"/>
              </a:rPr>
              <a:t>www.nadadventist.org</a:t>
            </a:r>
          </a:p>
          <a:p>
            <a:pPr marL="36576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endParaRPr lang="en-US" sz="3200" dirty="0">
              <a:solidFill>
                <a:srgbClr val="4FDF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2141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533400"/>
            <a:ext cx="8610600" cy="601980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sz="5600" b="1" i="1" dirty="0">
                <a:latin typeface="Arial" panose="020B0604020202020204" pitchFamily="34" charset="0"/>
                <a:cs typeface="Arial" panose="020B0604020202020204" pitchFamily="34" charset="0"/>
              </a:rPr>
              <a:t>Partners In Ministry,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5600" b="1" i="1" dirty="0">
                <a:latin typeface="Arial" panose="020B0604020202020204" pitchFamily="34" charset="0"/>
                <a:cs typeface="Arial" panose="020B0604020202020204" pitchFamily="34" charset="0"/>
              </a:rPr>
              <a:t>Be Assured Of Our Prayers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5600" b="1" i="1" dirty="0">
                <a:latin typeface="Arial" panose="020B0604020202020204" pitchFamily="34" charset="0"/>
                <a:cs typeface="Arial" panose="020B0604020202020204" pitchFamily="34" charset="0"/>
              </a:rPr>
              <a:t>As You Continue To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5600" b="1" i="1" dirty="0">
                <a:latin typeface="Arial" panose="020B0604020202020204" pitchFamily="34" charset="0"/>
                <a:cs typeface="Arial" panose="020B0604020202020204" pitchFamily="34" charset="0"/>
              </a:rPr>
              <a:t>Submit Your Gifts To Christ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5600" b="1" i="1" dirty="0">
                <a:latin typeface="Arial" panose="020B0604020202020204" pitchFamily="34" charset="0"/>
                <a:cs typeface="Arial" panose="020B0604020202020204" pitchFamily="34" charset="0"/>
              </a:rPr>
              <a:t>For The Strengthening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5600" b="1" i="1" dirty="0">
                <a:latin typeface="Arial" panose="020B0604020202020204" pitchFamily="34" charset="0"/>
                <a:cs typeface="Arial" panose="020B0604020202020204" pitchFamily="34" charset="0"/>
              </a:rPr>
              <a:t>and Growth Your Congregation!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07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Relational Approach?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95600" y="1447800"/>
            <a:ext cx="5943600" cy="4724400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ctr">
              <a:buNone/>
            </a:pPr>
            <a:r>
              <a:rPr lang="en-US" sz="5600" b="1" i="1" dirty="0">
                <a:latin typeface="Arial" panose="020B0604020202020204" pitchFamily="34" charset="0"/>
                <a:cs typeface="Arial" panose="020B0604020202020204" pitchFamily="34" charset="0"/>
              </a:rPr>
              <a:t>“Focus On </a:t>
            </a:r>
          </a:p>
          <a:p>
            <a:pPr algn="ctr">
              <a:buNone/>
            </a:pPr>
            <a:r>
              <a:rPr lang="en-US" sz="5600" b="1" i="1" dirty="0">
                <a:latin typeface="Arial" panose="020B0604020202020204" pitchFamily="34" charset="0"/>
                <a:cs typeface="Arial" panose="020B0604020202020204" pitchFamily="34" charset="0"/>
              </a:rPr>
              <a:t>Being Responsive </a:t>
            </a:r>
          </a:p>
          <a:p>
            <a:pPr algn="ctr">
              <a:buNone/>
            </a:pPr>
            <a:r>
              <a:rPr lang="en-US" sz="5600" b="1" i="1" dirty="0">
                <a:latin typeface="Arial" panose="020B0604020202020204" pitchFamily="34" charset="0"/>
                <a:cs typeface="Arial" panose="020B0604020202020204" pitchFamily="34" charset="0"/>
              </a:rPr>
              <a:t>To People and Their Needs”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26670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082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8117" y="0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Relational Impact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0842" y="1600200"/>
            <a:ext cx="8669749" cy="456090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800" dirty="0">
                <a:latin typeface="Arial" panose="020B0604020202020204" pitchFamily="34" charset="0"/>
                <a:cs typeface="Arial" panose="020B0604020202020204" pitchFamily="34" charset="0"/>
              </a:rPr>
              <a:t>People Will Tend To Be </a:t>
            </a:r>
          </a:p>
          <a:p>
            <a:pPr algn="ctr">
              <a:buNone/>
            </a:pPr>
            <a:r>
              <a:rPr lang="en-US" sz="20800" dirty="0">
                <a:latin typeface="Arial" panose="020B0604020202020204" pitchFamily="34" charset="0"/>
                <a:cs typeface="Arial" panose="020B0604020202020204" pitchFamily="34" charset="0"/>
              </a:rPr>
              <a:t>Enthusiastically </a:t>
            </a:r>
            <a:r>
              <a:rPr lang="en-US" sz="20800" i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None/>
            </a:pPr>
            <a:r>
              <a:rPr lang="en-US" sz="20800" dirty="0">
                <a:latin typeface="Arial" panose="020B0604020202020204" pitchFamily="34" charset="0"/>
                <a:cs typeface="Arial" panose="020B0604020202020204" pitchFamily="34" charset="0"/>
              </a:rPr>
              <a:t>Beneficially </a:t>
            </a:r>
          </a:p>
          <a:p>
            <a:pPr algn="ctr">
              <a:buNone/>
            </a:pPr>
            <a:r>
              <a:rPr lang="en-US" sz="20800" dirty="0">
                <a:latin typeface="Arial" panose="020B0604020202020204" pitchFamily="34" charset="0"/>
                <a:cs typeface="Arial" panose="020B0604020202020204" pitchFamily="34" charset="0"/>
              </a:rPr>
              <a:t>Active In Sabbath School</a:t>
            </a:r>
          </a:p>
          <a:p>
            <a:pPr algn="ctr">
              <a:buNone/>
            </a:pPr>
            <a:r>
              <a:rPr lang="en-US" sz="20800" dirty="0">
                <a:latin typeface="Arial" panose="020B0604020202020204" pitchFamily="34" charset="0"/>
                <a:cs typeface="Arial" panose="020B0604020202020204" pitchFamily="34" charset="0"/>
              </a:rPr>
              <a:t>To The Degree That Their</a:t>
            </a:r>
          </a:p>
          <a:p>
            <a:pPr algn="ctr">
              <a:buNone/>
            </a:pPr>
            <a:r>
              <a:rPr lang="en-US" sz="20800" i="1" dirty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en-US" sz="20800" dirty="0">
                <a:latin typeface="Arial" panose="020B0604020202020204" pitchFamily="34" charset="0"/>
                <a:cs typeface="Arial" panose="020B0604020202020204" pitchFamily="34" charset="0"/>
              </a:rPr>
              <a:t> Are Being Met</a:t>
            </a:r>
          </a:p>
        </p:txBody>
      </p:sp>
    </p:spTree>
    <p:extLst>
      <p:ext uri="{BB962C8B-B14F-4D97-AF65-F5344CB8AC3E}">
        <p14:creationId xmlns:p14="http://schemas.microsoft.com/office/powerpoint/2010/main" val="1645628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6158"/>
            <a:ext cx="8229600" cy="806841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What If?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6726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We Structured Sabbath School To Address The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Baseline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Evangelism and Nurture Agenda Of The Congregation – Focusing On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Of People?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08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6158"/>
            <a:ext cx="8229600" cy="730641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What If?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93431"/>
            <a:ext cx="8229600" cy="325957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None/>
            </a:pPr>
            <a:endParaRPr lang="en-US" sz="12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We Formatted Time Usage In Sabbath School To Accomplish This?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37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6158"/>
            <a:ext cx="8229600" cy="806841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What If?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93430"/>
            <a:ext cx="8229600" cy="46726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None/>
            </a:pPr>
            <a:endParaRPr lang="en-US" sz="12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We Made Sabbath School So Meaningful -- That People Would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Rush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To The Experience?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46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6158"/>
            <a:ext cx="8229600" cy="806841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What If?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93430"/>
            <a:ext cx="8229600" cy="46726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None/>
            </a:pPr>
            <a:endParaRPr lang="en-US" sz="12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Spirit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Of Positive, Joyful, Sabbath School Lasted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All Week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42429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Are You Willing?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64820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To Prayerfully Advocate </a:t>
            </a:r>
          </a:p>
          <a:p>
            <a:pPr algn="ctr">
              <a:buNone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For Adjustments</a:t>
            </a:r>
          </a:p>
          <a:p>
            <a:pPr algn="ctr">
              <a:buNone/>
            </a:pPr>
            <a:r>
              <a:rPr lang="en-US" sz="5600" i="1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</a:p>
          <a:p>
            <a:pPr algn="ctr">
              <a:buNone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The Adjustments Will Be Beneficial?</a:t>
            </a:r>
          </a:p>
        </p:txBody>
      </p:sp>
    </p:spTree>
    <p:extLst>
      <p:ext uri="{BB962C8B-B14F-4D97-AF65-F5344CB8AC3E}">
        <p14:creationId xmlns:p14="http://schemas.microsoft.com/office/powerpoint/2010/main" val="3624190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81200"/>
            <a:ext cx="8610600" cy="4557322"/>
          </a:xfrm>
        </p:spPr>
        <p:txBody>
          <a:bodyPr>
            <a:normAutofit/>
          </a:bodyPr>
          <a:lstStyle/>
          <a:p>
            <a:pPr algn="ctr" eaLnBrk="1" hangingPunct="1"/>
            <a:br>
              <a:rPr lang="en-US" sz="3200" b="1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br>
              <a:rPr lang="en-US" sz="3600" b="1" i="1" dirty="0">
                <a:latin typeface="+mn-lt"/>
                <a:cs typeface="Times New Roman" pitchFamily="18" charset="0"/>
              </a:rPr>
            </a:br>
            <a:br>
              <a:rPr lang="en-US" sz="3600" b="1" i="1" dirty="0">
                <a:latin typeface="+mn-lt"/>
                <a:cs typeface="Times New Roman" pitchFamily="18" charset="0"/>
              </a:rPr>
            </a:br>
            <a:br>
              <a:rPr lang="en-US" sz="3600" b="1" i="1" dirty="0">
                <a:latin typeface="+mn-lt"/>
                <a:cs typeface="Times New Roman" pitchFamily="18" charset="0"/>
              </a:rPr>
            </a:br>
            <a:br>
              <a:rPr lang="en-US" sz="3600" b="1" i="1" dirty="0">
                <a:latin typeface="+mn-lt"/>
                <a:cs typeface="Times New Roman" pitchFamily="18" charset="0"/>
              </a:rPr>
            </a:br>
            <a:endParaRPr lang="en-US" sz="3600" b="1" i="1" dirty="0">
              <a:solidFill>
                <a:srgbClr val="F69657"/>
              </a:solidFill>
              <a:latin typeface="+mn-lt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28600"/>
            <a:ext cx="838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Are Dedicated To Facilitating Sabbath School Classes As </a:t>
            </a:r>
            <a:r>
              <a:rPr lang="en-US" sz="5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Holistic, Relational:</a:t>
            </a:r>
            <a:r>
              <a:rPr lang="en-US" sz="5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“SMALL GROUP FAMILIES” </a:t>
            </a:r>
            <a:endParaRPr lang="en-US" sz="5200" b="1" dirty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Documents and Settings\JAlfredJohnson\My Documents\My Pictures\Bowie Blk Pty\Bowie SS\DSC_00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419599"/>
            <a:ext cx="3505200" cy="239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34750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64170"/>
            <a:ext cx="8610600" cy="324143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b="1" i="1" u="sng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br>
              <a:rPr lang="en-US" sz="3200" b="1" i="1" u="sng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br>
              <a:rPr lang="en-US" sz="3200" b="1" i="1" u="sng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br>
              <a:rPr lang="en-US" sz="3200" b="1" i="1" u="sng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en-US" sz="58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en-US" sz="5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</a:t>
            </a:r>
            <a:r>
              <a:rPr lang="en-US" sz="58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NURTURE</a:t>
            </a:r>
            <a:r>
              <a:rPr lang="en-US" sz="5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–  </a:t>
            </a:r>
            <a:r>
              <a:rPr lang="en-US" sz="58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FELLOWSHIP</a:t>
            </a:r>
            <a:br>
              <a:rPr lang="en-US" sz="3200" b="1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br>
              <a:rPr lang="en-US" sz="3600" b="1" i="1" dirty="0">
                <a:latin typeface="+mn-lt"/>
                <a:cs typeface="Times New Roman" pitchFamily="18" charset="0"/>
              </a:rPr>
            </a:br>
            <a:br>
              <a:rPr lang="en-US" sz="3600" b="1" i="1" dirty="0">
                <a:latin typeface="+mn-lt"/>
                <a:cs typeface="Times New Roman" pitchFamily="18" charset="0"/>
              </a:rPr>
            </a:br>
            <a:br>
              <a:rPr lang="en-US" sz="3600" b="1" i="1" dirty="0">
                <a:latin typeface="+mn-lt"/>
                <a:cs typeface="Times New Roman" pitchFamily="18" charset="0"/>
              </a:rPr>
            </a:br>
            <a:br>
              <a:rPr lang="en-US" sz="3600" b="1" i="1" dirty="0">
                <a:latin typeface="+mn-lt"/>
                <a:cs typeface="Times New Roman" pitchFamily="18" charset="0"/>
              </a:rPr>
            </a:br>
            <a:endParaRPr lang="en-US" sz="3600" b="1" i="1" dirty="0">
              <a:solidFill>
                <a:srgbClr val="F69657"/>
              </a:solidFill>
              <a:latin typeface="+mn-lt"/>
              <a:cs typeface="Arial"/>
            </a:endParaRPr>
          </a:p>
        </p:txBody>
      </p:sp>
      <p:pic>
        <p:nvPicPr>
          <p:cNvPr id="6" name="Picture 5" descr="C:\Documents and Settings\JAlfredJohnson\My Documents\My Pictures\Bowie Blk Pty\Bowie SS\DSC_00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9925" y="1107830"/>
            <a:ext cx="280035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5C9382-774F-3C45-8A8D-C8BEA55D4B88}"/>
              </a:ext>
            </a:extLst>
          </p:cNvPr>
          <p:cNvSpPr txBox="1"/>
          <p:nvPr/>
        </p:nvSpPr>
        <p:spPr>
          <a:xfrm>
            <a:off x="838200" y="215278"/>
            <a:ext cx="7315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Small Group Families</a:t>
            </a:r>
          </a:p>
        </p:txBody>
      </p:sp>
    </p:spTree>
    <p:extLst>
      <p:ext uri="{BB962C8B-B14F-4D97-AF65-F5344CB8AC3E}">
        <p14:creationId xmlns:p14="http://schemas.microsoft.com/office/powerpoint/2010/main" val="330627354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470648" cy="1143000"/>
          </a:xfrm>
        </p:spPr>
        <p:txBody>
          <a:bodyPr>
            <a:normAutofit/>
          </a:bodyPr>
          <a:lstStyle/>
          <a:p>
            <a:r>
              <a:rPr lang="en-US" sz="5200" b="1" i="1" dirty="0">
                <a:latin typeface="+mn-lt"/>
                <a:cs typeface="Times New Roman" pitchFamily="18" charset="0"/>
              </a:rPr>
              <a:t>PART 1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81001" y="1505269"/>
            <a:ext cx="8305800" cy="2990531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00" b="1" i="1" dirty="0">
                <a:ea typeface="+mj-ea"/>
                <a:cs typeface="+mj-cs"/>
              </a:rPr>
              <a:t>GETTING STARTED: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WHAT</a:t>
            </a:r>
            <a:r>
              <a:rPr kumimoji="0" lang="en-US" sz="52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IT’S ALL ABOUT!</a:t>
            </a:r>
            <a:endParaRPr kumimoji="0" lang="en-US" sz="5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86200"/>
            <a:ext cx="8610600" cy="28194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8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</a:t>
            </a:r>
            <a:r>
              <a:rPr lang="en-US" sz="5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– </a:t>
            </a:r>
            <a:r>
              <a:rPr lang="en-US" sz="58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RECLAMATION</a:t>
            </a:r>
            <a:r>
              <a:rPr lang="en-US" sz="5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i="1" dirty="0">
              <a:solidFill>
                <a:srgbClr val="F696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Documents and Settings\JAlfredJohnson\My Documents\My Pictures\Bowie Blk Pty\Bowie SS\DSC_00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9925" y="1524000"/>
            <a:ext cx="280035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5C9382-774F-3C45-8A8D-C8BEA55D4B88}"/>
              </a:ext>
            </a:extLst>
          </p:cNvPr>
          <p:cNvSpPr txBox="1"/>
          <p:nvPr/>
        </p:nvSpPr>
        <p:spPr>
          <a:xfrm>
            <a:off x="952500" y="288548"/>
            <a:ext cx="7315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Small Group Families</a:t>
            </a:r>
          </a:p>
        </p:txBody>
      </p:sp>
    </p:spTree>
    <p:extLst>
      <p:ext uri="{BB962C8B-B14F-4D97-AF65-F5344CB8AC3E}">
        <p14:creationId xmlns:p14="http://schemas.microsoft.com/office/powerpoint/2010/main" val="145418852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57600"/>
            <a:ext cx="8610600" cy="30480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b="1" i="1" u="sng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br>
              <a:rPr lang="en-US" sz="3200" b="1" i="1" u="sng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br>
              <a:rPr lang="en-US" sz="3200" b="1" i="1" u="sng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br>
              <a:rPr lang="en-US" sz="3200" b="1" i="1" u="sng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en-US" sz="3200" b="1" i="1" u="sng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i="1" u="sng" dirty="0">
                <a:latin typeface="+mn-lt"/>
                <a:cs typeface="Times New Roman" pitchFamily="18" charset="0"/>
              </a:rPr>
              <a:t> </a:t>
            </a:r>
            <a:r>
              <a:rPr lang="en-US" sz="5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LOCAL OUTREACH /</a:t>
            </a:r>
            <a:br>
              <a:rPr lang="en-US" sz="58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8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MISSION  FOCUSED</a:t>
            </a:r>
            <a:r>
              <a:rPr lang="en-US" sz="5800" b="1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br>
              <a:rPr lang="en-US" sz="3200" b="1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br>
              <a:rPr lang="en-US" sz="3600" b="1" i="1" dirty="0">
                <a:latin typeface="+mn-lt"/>
                <a:cs typeface="Times New Roman" pitchFamily="18" charset="0"/>
              </a:rPr>
            </a:br>
            <a:br>
              <a:rPr lang="en-US" sz="3600" b="1" i="1" dirty="0">
                <a:latin typeface="+mn-lt"/>
                <a:cs typeface="Times New Roman" pitchFamily="18" charset="0"/>
              </a:rPr>
            </a:br>
            <a:br>
              <a:rPr lang="en-US" sz="3600" b="1" i="1" dirty="0">
                <a:latin typeface="+mn-lt"/>
                <a:cs typeface="Times New Roman" pitchFamily="18" charset="0"/>
              </a:rPr>
            </a:br>
            <a:br>
              <a:rPr lang="en-US" sz="3600" b="1" i="1" dirty="0">
                <a:latin typeface="+mn-lt"/>
                <a:cs typeface="Times New Roman" pitchFamily="18" charset="0"/>
              </a:rPr>
            </a:br>
            <a:endParaRPr lang="en-US" sz="3600" b="1" i="1" dirty="0">
              <a:solidFill>
                <a:srgbClr val="F69657"/>
              </a:solidFill>
              <a:latin typeface="+mn-lt"/>
              <a:cs typeface="Arial"/>
            </a:endParaRPr>
          </a:p>
        </p:txBody>
      </p:sp>
      <p:pic>
        <p:nvPicPr>
          <p:cNvPr id="6" name="Picture 5" descr="C:\Documents and Settings\JAlfredJohnson\My Documents\My Pictures\Bowie Blk Pty\Bowie SS\DSC_00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9925" y="1440873"/>
            <a:ext cx="280035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5C9382-774F-3C45-8A8D-C8BEA55D4B88}"/>
              </a:ext>
            </a:extLst>
          </p:cNvPr>
          <p:cNvSpPr txBox="1"/>
          <p:nvPr/>
        </p:nvSpPr>
        <p:spPr>
          <a:xfrm>
            <a:off x="838200" y="215278"/>
            <a:ext cx="7315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Small Group Families</a:t>
            </a:r>
          </a:p>
        </p:txBody>
      </p:sp>
    </p:spTree>
    <p:extLst>
      <p:ext uri="{BB962C8B-B14F-4D97-AF65-F5344CB8AC3E}">
        <p14:creationId xmlns:p14="http://schemas.microsoft.com/office/powerpoint/2010/main" val="55307459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8316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Small Group Families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8382000" cy="4648200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“Classes” </a:t>
            </a:r>
          </a:p>
          <a:p>
            <a:pPr algn="ctr">
              <a:buFont typeface="Wingdings 2" pitchFamily="18" charset="2"/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“Teachers”</a:t>
            </a:r>
          </a:p>
          <a:p>
            <a:pPr algn="ctr">
              <a:buFont typeface="Wingdings 2" pitchFamily="18" charset="2"/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who only </a:t>
            </a:r>
          </a:p>
          <a:p>
            <a:pPr algn="ctr">
              <a:buFont typeface="Wingdings 2" pitchFamily="18" charset="2"/>
              <a:buNone/>
            </a:pPr>
            <a:r>
              <a:rPr lang="en-US" sz="5200" b="1" u="sng" dirty="0">
                <a:latin typeface="Arial" panose="020B0604020202020204" pitchFamily="34" charset="0"/>
                <a:cs typeface="Arial" panose="020B0604020202020204" pitchFamily="34" charset="0"/>
              </a:rPr>
              <a:t>“Guide Bible Study”</a:t>
            </a:r>
          </a:p>
          <a:p>
            <a:pPr algn="ctr">
              <a:buFont typeface="Wingdings 2" pitchFamily="18" charset="2"/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But . . . </a:t>
            </a:r>
          </a:p>
        </p:txBody>
      </p:sp>
    </p:spTree>
    <p:extLst>
      <p:ext uri="{BB962C8B-B14F-4D97-AF65-F5344CB8AC3E}">
        <p14:creationId xmlns:p14="http://schemas.microsoft.com/office/powerpoint/2010/main" val="1174521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8316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Small Group Families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382000" cy="2895599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. . . </a:t>
            </a:r>
            <a:r>
              <a:rPr lang="en-US" sz="5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“Weekly Family Reunions”</a:t>
            </a:r>
          </a:p>
          <a:p>
            <a:pPr algn="ctr">
              <a:buFont typeface="Wingdings 2" pitchFamily="18" charset="2"/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Led By</a:t>
            </a:r>
          </a:p>
          <a:p>
            <a:pPr algn="ctr">
              <a:buFont typeface="Wingdings 2" pitchFamily="18" charset="2"/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“FACILITATORS”,</a:t>
            </a:r>
          </a:p>
          <a:p>
            <a:pPr algn="ctr">
              <a:buFont typeface="Wingdings 2" pitchFamily="18" charset="2"/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128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8316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Small Group Families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839200" cy="2895599"/>
          </a:xfrm>
        </p:spPr>
        <p:txBody>
          <a:bodyPr>
            <a:normAutofit/>
          </a:bodyPr>
          <a:lstStyle/>
          <a:p>
            <a:pPr marL="420624" lvl="0" indent="-384048" algn="ctr" defTabSz="914400">
              <a:lnSpc>
                <a:spcPct val="100000"/>
              </a:lnSpc>
              <a:spcBef>
                <a:spcPct val="20000"/>
              </a:spcBef>
              <a:buClr>
                <a:srgbClr val="6EA0B0"/>
              </a:buClr>
              <a:buSzPct val="80000"/>
              <a:buNone/>
            </a:pPr>
            <a:r>
              <a:rPr lang="en-US" sz="5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FACILITATORS</a:t>
            </a:r>
            <a:r>
              <a:rPr lang="en-US" sz="5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marL="420624" lvl="0" indent="-384048" algn="ctr" defTabSz="914400">
              <a:lnSpc>
                <a:spcPct val="100000"/>
              </a:lnSpc>
              <a:spcBef>
                <a:spcPct val="20000"/>
              </a:spcBef>
              <a:buClr>
                <a:srgbClr val="6EA0B0"/>
              </a:buClr>
              <a:buSzPct val="80000"/>
              <a:buNone/>
            </a:pPr>
            <a:r>
              <a:rPr lang="en-US" sz="5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US" sz="52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</a:t>
            </a:r>
          </a:p>
          <a:p>
            <a:pPr marL="420624" lvl="0" indent="-384048" algn="ctr" defTabSz="914400">
              <a:lnSpc>
                <a:spcPct val="100000"/>
              </a:lnSpc>
              <a:spcBef>
                <a:spcPct val="20000"/>
              </a:spcBef>
              <a:buClr>
                <a:srgbClr val="6EA0B0"/>
              </a:buClr>
              <a:buSzPct val="80000"/>
              <a:buNone/>
            </a:pPr>
            <a:r>
              <a:rPr lang="en-US" sz="52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Small Group Process.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537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What Is A Facilitator?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31159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>
              <a:cs typeface="Times New Roman" pitchFamily="18" charset="0"/>
            </a:endParaRPr>
          </a:p>
          <a:p>
            <a:pPr marL="624078" indent="-514350">
              <a:buNone/>
            </a:pP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Webster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624078" indent="-514350"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“A Person Responsible For Leading Or Coordinating The Work Of A Group”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090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What Is A Facilitator?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3344" y="1828800"/>
            <a:ext cx="8091056" cy="4495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Illustration – </a:t>
            </a:r>
          </a:p>
          <a:p>
            <a:pPr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Ringling Brothers”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Plate Spinner</a:t>
            </a:r>
          </a:p>
          <a:p>
            <a:pPr>
              <a:buNone/>
            </a:pPr>
            <a:endParaRPr lang="en-US" sz="6700" dirty="0">
              <a:cs typeface="Times New Roman" pitchFamily="18" charset="0"/>
            </a:endParaRPr>
          </a:p>
          <a:p>
            <a:pPr>
              <a:buNone/>
            </a:pPr>
            <a:endParaRPr lang="en-US" dirty="0">
              <a:cs typeface="Times New Roman" pitchFamily="18" charset="0"/>
            </a:endParaRPr>
          </a:p>
          <a:p>
            <a:pPr marL="624078" indent="-51435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3429000" cy="2568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4853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What Is A Facilitator?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766454"/>
            <a:ext cx="8229600" cy="445535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900" dirty="0">
              <a:cs typeface="Times New Roman" pitchFamily="18" charset="0"/>
            </a:endParaRPr>
          </a:p>
          <a:p>
            <a:pPr>
              <a:buNone/>
            </a:pPr>
            <a:r>
              <a:rPr lang="en-US" sz="6700" dirty="0">
                <a:cs typeface="Times New Roman" pitchFamily="18" charset="0"/>
              </a:rPr>
              <a:t>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“One Who Helps </a:t>
            </a:r>
          </a:p>
          <a:p>
            <a:pPr>
              <a:buNone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	Get Things </a:t>
            </a:r>
          </a:p>
          <a:p>
            <a:pPr>
              <a:buNone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Started, </a:t>
            </a:r>
            <a:r>
              <a:rPr lang="en-US" sz="5600" i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Assists In</a:t>
            </a:r>
          </a:p>
          <a:p>
            <a:pPr>
              <a:buNone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	Keeping Them </a:t>
            </a:r>
            <a:r>
              <a:rPr lang="en-US" sz="6700" dirty="0">
                <a:cs typeface="Times New Roman" pitchFamily="18" charset="0"/>
              </a:rPr>
              <a:t>Going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371600"/>
            <a:ext cx="2881745" cy="2158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5835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3345" y="304800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en-US" sz="5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Ideal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 Facilitator Qualities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1"/>
            <a:ext cx="8229600" cy="3886200"/>
          </a:xfrm>
        </p:spPr>
        <p:txBody>
          <a:bodyPr>
            <a:noAutofit/>
          </a:bodyPr>
          <a:lstStyle/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Kind; Caring;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Christian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Seventh-day Adventist</a:t>
            </a:r>
          </a:p>
          <a:p>
            <a:pPr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Friendly; Unselfish; Good Listener</a:t>
            </a:r>
          </a:p>
        </p:txBody>
      </p:sp>
    </p:spTree>
    <p:extLst>
      <p:ext uri="{BB962C8B-B14F-4D97-AF65-F5344CB8AC3E}">
        <p14:creationId xmlns:p14="http://schemas.microsoft.com/office/powerpoint/2010/main" val="146123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en-US" sz="5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Ideal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 Facilitator Qualities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2551"/>
            <a:ext cx="8229600" cy="4970531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800" dirty="0">
              <a:cs typeface="Times New Roman" pitchFamily="18" charset="0"/>
            </a:endParaRPr>
          </a:p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Positive Personality; Respectful</a:t>
            </a:r>
          </a:p>
          <a:p>
            <a:pPr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Capable Of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Living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The Study Of</a:t>
            </a:r>
          </a:p>
          <a:p>
            <a:pPr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   “The Word” (If Teaching)</a:t>
            </a:r>
          </a:p>
        </p:txBody>
      </p:sp>
    </p:spTree>
    <p:extLst>
      <p:ext uri="{BB962C8B-B14F-4D97-AF65-F5344CB8AC3E}">
        <p14:creationId xmlns:p14="http://schemas.microsoft.com/office/powerpoint/2010/main" val="402637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71970"/>
            <a:ext cx="8839200" cy="864263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What Is Sabbath School?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981200"/>
            <a:ext cx="7620000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Relational, </a:t>
            </a:r>
          </a:p>
          <a:p>
            <a:pPr>
              <a:buNone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Small Group -Driven, </a:t>
            </a:r>
          </a:p>
          <a:p>
            <a:pPr>
              <a:buNone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Seventh-day Adventist </a:t>
            </a:r>
          </a:p>
          <a:p>
            <a:pPr>
              <a:buNone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Local Church </a:t>
            </a:r>
          </a:p>
          <a:p>
            <a:pPr>
              <a:buNone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Educational Fellowship…</a:t>
            </a:r>
          </a:p>
        </p:txBody>
      </p:sp>
      <p:pic>
        <p:nvPicPr>
          <p:cNvPr id="4" name="Picture 2" descr="77734566">
            <a:hlinkClick r:id="rId2" tooltip="&quot;moodboard: 77734566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245563"/>
            <a:ext cx="2208954" cy="1471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2246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en-US" sz="5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Ideal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 Facilitator Qualities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970531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5200" dirty="0">
              <a:cs typeface="Times New Roman" pitchFamily="18" charset="0"/>
            </a:endParaRPr>
          </a:p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Has A Focus On</a:t>
            </a:r>
          </a:p>
          <a:p>
            <a:pPr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Transformational Learning </a:t>
            </a:r>
          </a:p>
          <a:p>
            <a:pPr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“Know-Be-Do”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93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398" y="152400"/>
            <a:ext cx="8839200" cy="1887273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The “Ideal” </a:t>
            </a:r>
            <a:b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Facilitation Atmosphere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9615" y="2514600"/>
            <a:ext cx="8464765" cy="3200399"/>
          </a:xfrm>
        </p:spPr>
        <p:txBody>
          <a:bodyPr>
            <a:normAutofit fontScale="32500" lnSpcReduction="20000"/>
          </a:bodyPr>
          <a:lstStyle/>
          <a:p>
            <a:r>
              <a:rPr lang="en-US" sz="16000" i="1" dirty="0">
                <a:latin typeface="Arial" panose="020B0604020202020204" pitchFamily="34" charset="0"/>
                <a:cs typeface="Arial" panose="020B0604020202020204" pitchFamily="34" charset="0"/>
              </a:rPr>
              <a:t>Family </a:t>
            </a:r>
            <a:r>
              <a:rPr lang="en-US" sz="16000" dirty="0">
                <a:latin typeface="Arial" panose="020B0604020202020204" pitchFamily="34" charset="0"/>
                <a:cs typeface="Arial" panose="020B0604020202020204" pitchFamily="34" charset="0"/>
              </a:rPr>
              <a:t>Sits In A Circle </a:t>
            </a:r>
          </a:p>
          <a:p>
            <a:pPr marL="36576" indent="0">
              <a:buNone/>
            </a:pPr>
            <a:r>
              <a:rPr lang="en-US" sz="16000" dirty="0">
                <a:latin typeface="Arial" panose="020B0604020202020204" pitchFamily="34" charset="0"/>
                <a:cs typeface="Arial" panose="020B0604020202020204" pitchFamily="34" charset="0"/>
              </a:rPr>
              <a:t>   (If Possible)</a:t>
            </a:r>
          </a:p>
          <a:p>
            <a:pPr marL="36576" indent="0">
              <a:buNone/>
            </a:pPr>
            <a:endParaRPr lang="en-US" sz="1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0" dirty="0">
                <a:latin typeface="Arial" panose="020B0604020202020204" pitchFamily="34" charset="0"/>
                <a:cs typeface="Arial" panose="020B0604020202020204" pitchFamily="34" charset="0"/>
              </a:rPr>
              <a:t> No Podium</a:t>
            </a:r>
          </a:p>
          <a:p>
            <a:pPr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:\Documents and Settings\JAlfredJohnson\My Documents\My Pictures\Bowie Blk Pty\Bowie SS\DSC_00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05200"/>
            <a:ext cx="3276600" cy="2124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3876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81000"/>
            <a:ext cx="8610600" cy="5943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Facilitator Sits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People! – This Provides For </a:t>
            </a:r>
          </a:p>
          <a:p>
            <a:pPr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“Eye Contact”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Ease  </a:t>
            </a:r>
          </a:p>
          <a:p>
            <a:pPr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Of “Body Language”</a:t>
            </a:r>
          </a:p>
          <a:p>
            <a:pPr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Communication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5A8FB6-C6AF-4534-88A4-963731229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046" y="3733800"/>
            <a:ext cx="3865199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89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57200"/>
            <a:ext cx="8763000" cy="6096000"/>
          </a:xfrm>
        </p:spPr>
        <p:txBody>
          <a:bodyPr>
            <a:noAutofit/>
          </a:bodyPr>
          <a:lstStyle/>
          <a:p>
            <a:pPr algn="ctr">
              <a:lnSpc>
                <a:spcPts val="6240"/>
              </a:lnSpc>
              <a:buNone/>
            </a:pPr>
            <a:r>
              <a:rPr lang="en-US" sz="5200" b="1" i="1" kern="1100" dirty="0">
                <a:latin typeface="Arial" panose="020B0604020202020204" pitchFamily="34" charset="0"/>
                <a:cs typeface="Arial" panose="020B0604020202020204" pitchFamily="34" charset="0"/>
              </a:rPr>
              <a:t> Partners In Ministry,</a:t>
            </a:r>
          </a:p>
          <a:p>
            <a:pPr algn="ctr">
              <a:lnSpc>
                <a:spcPts val="6240"/>
              </a:lnSpc>
              <a:buNone/>
            </a:pPr>
            <a:r>
              <a:rPr lang="en-US" sz="5200" b="1" i="1" kern="1100" dirty="0">
                <a:latin typeface="Arial" panose="020B0604020202020204" pitchFamily="34" charset="0"/>
                <a:cs typeface="Arial" panose="020B0604020202020204" pitchFamily="34" charset="0"/>
              </a:rPr>
              <a:t> Be Assured Of Our Prayers  As you Continue To Submit Your Gifts To Christ For The Strengthening and Growth</a:t>
            </a:r>
          </a:p>
          <a:p>
            <a:pPr algn="ctr">
              <a:lnSpc>
                <a:spcPts val="6240"/>
              </a:lnSpc>
              <a:buNone/>
            </a:pPr>
            <a:r>
              <a:rPr lang="en-US" sz="5200" b="1" i="1" kern="1100" dirty="0">
                <a:latin typeface="Arial" panose="020B0604020202020204" pitchFamily="34" charset="0"/>
                <a:cs typeface="Arial" panose="020B0604020202020204" pitchFamily="34" charset="0"/>
              </a:rPr>
              <a:t> Of Your Congregation!</a:t>
            </a:r>
            <a:endParaRPr lang="en-US" sz="5200" b="1" kern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421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52500" y="4267200"/>
            <a:ext cx="7089648" cy="2514600"/>
          </a:xfrm>
        </p:spPr>
        <p:txBody>
          <a:bodyPr>
            <a:noAutofit/>
          </a:bodyPr>
          <a:lstStyle/>
          <a:p>
            <a:r>
              <a:rPr lang="en-US" sz="2800" b="1" dirty="0"/>
              <a:t>J. Alfred Johnson, II </a:t>
            </a:r>
          </a:p>
          <a:p>
            <a:r>
              <a:rPr lang="en-US" sz="2800" b="1" dirty="0"/>
              <a:t>Director of Adult Ministries</a:t>
            </a:r>
          </a:p>
          <a:p>
            <a:r>
              <a:rPr lang="en-US" sz="2800" b="1" dirty="0"/>
              <a:t>North American Division</a:t>
            </a:r>
          </a:p>
          <a:p>
            <a:r>
              <a:rPr lang="en-US" sz="2800" b="1" dirty="0"/>
              <a:t>www.nadadultministries.org</a:t>
            </a:r>
          </a:p>
          <a:p>
            <a:r>
              <a:rPr lang="en-US" sz="2800" b="1" dirty="0"/>
              <a:t>Copyright © 2019   J. Alfred Johnson II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2B7281-2ACF-2346-932E-0EE4B5918739}"/>
              </a:ext>
            </a:extLst>
          </p:cNvPr>
          <p:cNvSpPr/>
          <p:nvPr/>
        </p:nvSpPr>
        <p:spPr>
          <a:xfrm>
            <a:off x="228600" y="381000"/>
            <a:ext cx="8537448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200" b="1" cap="none" spc="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Growing Churches Through </a:t>
            </a:r>
            <a:br>
              <a:rPr lang="en-US" sz="5200" b="1" cap="none" spc="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b="1" cap="none" spc="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Sabbath School Classes:</a:t>
            </a:r>
            <a:br>
              <a:rPr lang="en-US" sz="5200" b="1" cap="none" spc="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b="1" cap="none" spc="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Relational Approach </a:t>
            </a:r>
          </a:p>
        </p:txBody>
      </p:sp>
    </p:spTree>
    <p:extLst>
      <p:ext uri="{BB962C8B-B14F-4D97-AF65-F5344CB8AC3E}">
        <p14:creationId xmlns:p14="http://schemas.microsoft.com/office/powerpoint/2010/main" val="20159294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963715"/>
            <a:ext cx="8763000" cy="1918855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Relational Sabbath School:               Working The Process! </a:t>
            </a:r>
          </a:p>
        </p:txBody>
      </p:sp>
      <p:pic>
        <p:nvPicPr>
          <p:cNvPr id="4" name="Picture 3" descr="C:\Documents and Settings\JAlfredJohnson\My Documents\My Pictures\Bowie Blk Pty\Bowie SS\DSC_00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2225" y="2924960"/>
            <a:ext cx="3838575" cy="2583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1000" y="90329"/>
            <a:ext cx="3048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PART 2</a:t>
            </a:r>
            <a:endParaRPr lang="en-US" sz="5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24CC38BF-8A18-AE4B-9696-6F3BD8089F98}"/>
              </a:ext>
            </a:extLst>
          </p:cNvPr>
          <p:cNvSpPr txBox="1">
            <a:spLocks/>
          </p:cNvSpPr>
          <p:nvPr/>
        </p:nvSpPr>
        <p:spPr>
          <a:xfrm>
            <a:off x="381000" y="5508833"/>
            <a:ext cx="8534400" cy="131563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150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Small Group Families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22564" y="3657600"/>
            <a:ext cx="8229600" cy="2895600"/>
          </a:xfrm>
        </p:spPr>
        <p:txBody>
          <a:bodyPr>
            <a:noAutofit/>
          </a:bodyPr>
          <a:lstStyle/>
          <a:p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Nurture</a:t>
            </a:r>
            <a:endParaRPr lang="en-US" sz="5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Welcome and Greet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Everyone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By Name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0710" y="1304282"/>
            <a:ext cx="2922579" cy="1942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5713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Small Group Families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3733800"/>
            <a:ext cx="8686800" cy="2749715"/>
          </a:xfrm>
        </p:spPr>
        <p:txBody>
          <a:bodyPr>
            <a:noAutofit/>
          </a:bodyPr>
          <a:lstStyle/>
          <a:p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Nurture</a:t>
            </a:r>
            <a:endParaRPr lang="en-US" sz="5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1st Question, “What Kind Of Week Did You Have?”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6938" y="1291181"/>
            <a:ext cx="3410123" cy="2266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81792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Small Group Families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3810000"/>
            <a:ext cx="8229600" cy="2743200"/>
          </a:xfrm>
        </p:spPr>
        <p:txBody>
          <a:bodyPr>
            <a:noAutofit/>
          </a:bodyPr>
          <a:lstStyle/>
          <a:p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Nurture</a:t>
            </a:r>
            <a:endParaRPr lang="en-US" sz="5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	- Time For Testimonies and Prayer Requests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8922" y="1295400"/>
            <a:ext cx="3553755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3067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Small Group Families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3886200"/>
            <a:ext cx="8610600" cy="2743200"/>
          </a:xfrm>
        </p:spPr>
        <p:txBody>
          <a:bodyPr>
            <a:noAutofit/>
          </a:bodyPr>
          <a:lstStyle/>
          <a:p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Nurture</a:t>
            </a:r>
            <a:endParaRPr lang="en-US" sz="5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	- Organize To Contact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 in the group By Tuesday!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1436" y="1105346"/>
            <a:ext cx="3381128" cy="224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643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8115"/>
            <a:ext cx="8763000" cy="864263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What Is Sabbath School?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09800"/>
            <a:ext cx="8458200" cy="41979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. . . that Builds </a:t>
            </a:r>
          </a:p>
          <a:p>
            <a:pPr>
              <a:buNone/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       Faith 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Practice </a:t>
            </a:r>
          </a:p>
          <a:p>
            <a:pPr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      In The Context of</a:t>
            </a:r>
            <a:endParaRPr lang="en-US" sz="5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      The Three Goals of</a:t>
            </a:r>
          </a:p>
          <a:p>
            <a:pPr>
              <a:buNone/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      Sabbath School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77734566">
            <a:hlinkClick r:id="rId2" tooltip="&quot;moodboard: 77734566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295400"/>
            <a:ext cx="2209800" cy="1471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3614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0524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Small Group Families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sz="6700" b="1" i="1" dirty="0">
                <a:latin typeface="Arial" panose="020B0604020202020204" pitchFamily="34" charset="0"/>
                <a:cs typeface="Arial" panose="020B0604020202020204" pitchFamily="34" charset="0"/>
              </a:rPr>
              <a:t>Prayer Emphasis</a:t>
            </a:r>
          </a:p>
          <a:p>
            <a:pPr>
              <a:buFont typeface="Wingdings 2" pitchFamily="18" charset="2"/>
              <a:buNone/>
            </a:pPr>
            <a:r>
              <a:rPr lang="en-US" sz="5200" b="1" i="1" dirty="0">
                <a:cs typeface="Times New Roman" pitchFamily="18" charset="0"/>
              </a:rPr>
              <a:t>	</a:t>
            </a:r>
          </a:p>
          <a:p>
            <a:pPr>
              <a:buFont typeface="Wingdings 2" pitchFamily="18" charset="2"/>
              <a:buNone/>
            </a:pPr>
            <a:endParaRPr lang="en-US" sz="5200" b="1" i="1" dirty="0"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en-US" sz="5200" b="1" i="1" dirty="0"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en-US" sz="5200" b="1" i="1" dirty="0"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en-US" sz="5200" b="1" i="1" dirty="0"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en-US" sz="2300" b="1" i="1" dirty="0"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sz="7400" b="1" i="1" dirty="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700" i="1" dirty="0">
                <a:latin typeface="Arial" panose="020B0604020202020204" pitchFamily="34" charset="0"/>
                <a:cs typeface="Arial" panose="020B0604020202020204" pitchFamily="34" charset="0"/>
              </a:rPr>
              <a:t>Family </a:t>
            </a:r>
            <a:r>
              <a:rPr lang="en-US" sz="6700" dirty="0">
                <a:latin typeface="Arial" panose="020B0604020202020204" pitchFamily="34" charset="0"/>
                <a:cs typeface="Arial" panose="020B0604020202020204" pitchFamily="34" charset="0"/>
              </a:rPr>
              <a:t>Takes Time For 	Prayer Ministry</a:t>
            </a:r>
          </a:p>
          <a:p>
            <a:pPr>
              <a:buFont typeface="Wingdings 2" pitchFamily="18" charset="2"/>
              <a:buNone/>
            </a:pPr>
            <a:endParaRPr lang="en-US" sz="67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14600"/>
            <a:ext cx="3209842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2185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4876800" y="6019800"/>
            <a:ext cx="4114800" cy="664698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Gospel Workers,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259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(Italics and Other Emphasis Supplied)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533400" y="843188"/>
            <a:ext cx="8077200" cy="550896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greatest victories</a:t>
            </a:r>
          </a:p>
          <a:p>
            <a:pPr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gained for the cause of</a:t>
            </a:r>
          </a:p>
          <a:p>
            <a:pPr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God are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the result of</a:t>
            </a:r>
          </a:p>
          <a:p>
            <a:pPr>
              <a:buNone/>
            </a:pP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labored argument, ample</a:t>
            </a:r>
          </a:p>
          <a:p>
            <a:pPr>
              <a:buNone/>
            </a:pP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facilities, wide influence, or </a:t>
            </a:r>
          </a:p>
          <a:p>
            <a:pPr>
              <a:buNone/>
            </a:pP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abundance of means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; . . .  </a:t>
            </a:r>
          </a:p>
        </p:txBody>
      </p:sp>
    </p:spTree>
    <p:extLst>
      <p:ext uri="{BB962C8B-B14F-4D97-AF65-F5344CB8AC3E}">
        <p14:creationId xmlns:p14="http://schemas.microsoft.com/office/powerpoint/2010/main" val="10623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4876800" y="6019800"/>
            <a:ext cx="4114800" cy="664698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Gospel Workers,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259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(Italics and Other Emphasis Supplied)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533400" y="381000"/>
            <a:ext cx="8153400" cy="550896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200" u="sng" dirty="0">
                <a:latin typeface="Arial" panose="020B0604020202020204" pitchFamily="34" charset="0"/>
                <a:cs typeface="Arial" panose="020B0604020202020204" pitchFamily="34" charset="0"/>
              </a:rPr>
              <a:t>They are gained in the</a:t>
            </a:r>
          </a:p>
          <a:p>
            <a:pPr>
              <a:buNone/>
            </a:pPr>
            <a:r>
              <a:rPr lang="en-US" sz="5200" u="sng" dirty="0">
                <a:latin typeface="Arial" panose="020B0604020202020204" pitchFamily="34" charset="0"/>
                <a:cs typeface="Arial" panose="020B0604020202020204" pitchFamily="34" charset="0"/>
              </a:rPr>
              <a:t>audience chamber with</a:t>
            </a:r>
          </a:p>
          <a:p>
            <a:pPr>
              <a:buNone/>
            </a:pPr>
            <a:r>
              <a:rPr lang="en-US" sz="5200" u="sng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, when with earnest</a:t>
            </a:r>
          </a:p>
          <a:p>
            <a:pPr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agonizing faith men lay</a:t>
            </a:r>
          </a:p>
          <a:p>
            <a:pPr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hold upon The Mighty Arm</a:t>
            </a:r>
          </a:p>
          <a:p>
            <a:pPr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Of Power.”</a:t>
            </a:r>
          </a:p>
        </p:txBody>
      </p:sp>
    </p:spTree>
    <p:extLst>
      <p:ext uri="{BB962C8B-B14F-4D97-AF65-F5344CB8AC3E}">
        <p14:creationId xmlns:p14="http://schemas.microsoft.com/office/powerpoint/2010/main" val="2209393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Small Group Families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29491" y="1447800"/>
            <a:ext cx="8229600" cy="3962400"/>
          </a:xfrm>
        </p:spPr>
        <p:txBody>
          <a:bodyPr>
            <a:noAutofit/>
          </a:bodyPr>
          <a:lstStyle/>
          <a:p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Fellowship Emphasis</a:t>
            </a:r>
          </a:p>
          <a:p>
            <a:pPr>
              <a:buFont typeface="Wingdings 2" pitchFamily="18" charset="2"/>
              <a:buNone/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- Most Sabbath School</a:t>
            </a:r>
          </a:p>
          <a:p>
            <a:pPr>
              <a:buFont typeface="Wingdings 2" pitchFamily="18" charset="2"/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	Setups Are Not “Interaction</a:t>
            </a:r>
          </a:p>
          <a:p>
            <a:pPr>
              <a:buFont typeface="Wingdings 2" pitchFamily="18" charset="2"/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	Friendly”.</a:t>
            </a:r>
          </a:p>
          <a:p>
            <a:pPr>
              <a:buFont typeface="Wingdings 2" pitchFamily="18" charset="2"/>
              <a:buNone/>
            </a:pPr>
            <a:endParaRPr lang="en-US" sz="5200" b="1" i="1" dirty="0"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505200"/>
            <a:ext cx="2038686" cy="306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53695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3400" y="143528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Small Group Families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028422"/>
          </a:xfrm>
        </p:spPr>
        <p:txBody>
          <a:bodyPr>
            <a:normAutofit fontScale="62500" lnSpcReduction="20000"/>
          </a:bodyPr>
          <a:lstStyle/>
          <a:p>
            <a:r>
              <a:rPr lang="en-US" sz="7400" b="1" i="1" dirty="0">
                <a:latin typeface="Arial" panose="020B0604020202020204" pitchFamily="34" charset="0"/>
                <a:cs typeface="Arial" panose="020B0604020202020204" pitchFamily="34" charset="0"/>
              </a:rPr>
              <a:t>Fellowship Emphasis</a:t>
            </a:r>
          </a:p>
          <a:p>
            <a:pPr marL="0" indent="0">
              <a:buNone/>
            </a:pPr>
            <a:endParaRPr lang="en-US" sz="2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en-US" sz="7400" b="1" i="1" dirty="0">
                <a:latin typeface="Arial" panose="020B0604020202020204" pitchFamily="34" charset="0"/>
                <a:cs typeface="Arial" panose="020B0604020202020204" pitchFamily="34" charset="0"/>
              </a:rPr>
              <a:t>	-  </a:t>
            </a:r>
            <a:r>
              <a:rPr lang="en-US" sz="8300" dirty="0">
                <a:latin typeface="Arial" panose="020B0604020202020204" pitchFamily="34" charset="0"/>
                <a:cs typeface="Arial" panose="020B0604020202020204" pitchFamily="34" charset="0"/>
              </a:rPr>
              <a:t>Difficult To “Read” and</a:t>
            </a:r>
          </a:p>
          <a:p>
            <a:pPr>
              <a:buFont typeface="Wingdings 2" pitchFamily="18" charset="2"/>
              <a:buNone/>
            </a:pPr>
            <a:r>
              <a:rPr lang="en-US" sz="8300" dirty="0">
                <a:latin typeface="Arial" panose="020B0604020202020204" pitchFamily="34" charset="0"/>
                <a:cs typeface="Arial" panose="020B0604020202020204" pitchFamily="34" charset="0"/>
              </a:rPr>
              <a:t>  	“Feel” People By</a:t>
            </a:r>
            <a:r>
              <a:rPr lang="en-US" sz="83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300" dirty="0">
                <a:latin typeface="Arial" panose="020B0604020202020204" pitchFamily="34" charset="0"/>
                <a:cs typeface="Arial" panose="020B0604020202020204" pitchFamily="34" charset="0"/>
              </a:rPr>
              <a:t>Looking</a:t>
            </a:r>
          </a:p>
          <a:p>
            <a:pPr>
              <a:buFont typeface="Wingdings 2" pitchFamily="18" charset="2"/>
              <a:buNone/>
            </a:pPr>
            <a:r>
              <a:rPr lang="en-US" sz="8300" dirty="0">
                <a:latin typeface="Arial" panose="020B0604020202020204" pitchFamily="34" charset="0"/>
                <a:cs typeface="Arial" panose="020B0604020202020204" pitchFamily="34" charset="0"/>
              </a:rPr>
              <a:t>		At The Backs Of </a:t>
            </a:r>
          </a:p>
          <a:p>
            <a:pPr>
              <a:buFont typeface="Wingdings 2" pitchFamily="18" charset="2"/>
              <a:buNone/>
            </a:pPr>
            <a:r>
              <a:rPr lang="en-US" sz="8300" dirty="0">
                <a:latin typeface="Arial" panose="020B0604020202020204" pitchFamily="34" charset="0"/>
                <a:cs typeface="Arial" panose="020B0604020202020204" pitchFamily="34" charset="0"/>
              </a:rPr>
              <a:t>		Their Heads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572000"/>
            <a:ext cx="2398295" cy="1608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82487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63236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Small Group Families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3352800"/>
          </a:xfrm>
        </p:spPr>
        <p:txBody>
          <a:bodyPr>
            <a:noAutofit/>
          </a:bodyPr>
          <a:lstStyle/>
          <a:p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Fellowship Emphasis</a:t>
            </a:r>
          </a:p>
          <a:p>
            <a:pPr marL="36576" indent="0">
              <a:buNone/>
            </a:pPr>
            <a:endParaRPr lang="en-US" sz="1200" b="1" i="1" dirty="0"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sz="5200" b="1" i="1" dirty="0">
                <a:cs typeface="Times New Roman" pitchFamily="18" charset="0"/>
              </a:rPr>
              <a:t>	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Balance With Monthly Fellowship Activities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300" y="4495800"/>
            <a:ext cx="2057400" cy="1379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99165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Small Group Families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924800" cy="3124200"/>
          </a:xfrm>
        </p:spPr>
        <p:txBody>
          <a:bodyPr>
            <a:normAutofit/>
          </a:bodyPr>
          <a:lstStyle/>
          <a:p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Fellowship Emphasis</a:t>
            </a:r>
          </a:p>
          <a:p>
            <a:pPr>
              <a:buFont typeface="Wingdings 2" pitchFamily="18" charset="2"/>
              <a:buNone/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	- 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Plan During Small 	Group Family Time!</a:t>
            </a:r>
            <a:endParaRPr lang="en-US" sz="5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495800"/>
            <a:ext cx="2057400" cy="1379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65899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68362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Small Group Families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3049943"/>
          </a:xfrm>
        </p:spPr>
        <p:txBody>
          <a:bodyPr>
            <a:normAutofit/>
          </a:bodyPr>
          <a:lstStyle/>
          <a:p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Reclamation Emphasis</a:t>
            </a:r>
          </a:p>
          <a:p>
            <a:pPr>
              <a:buFont typeface="Wingdings 2" pitchFamily="18" charset="2"/>
              <a:buNone/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-  How Many Churches 	Have No Need Here?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322219"/>
            <a:ext cx="2438400" cy="1620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51373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68362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Small Group Families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89581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	- 	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SS Secretary Gets List 	From Church Clerk </a:t>
            </a:r>
          </a:p>
          <a:p>
            <a:pPr>
              <a:buFont typeface="Wingdings 2" pitchFamily="18" charset="2"/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	List Is Divided Equally 	Between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Families</a:t>
            </a:r>
          </a:p>
          <a:p>
            <a:pPr>
              <a:buFont typeface="Wingdings 2" pitchFamily="18" charset="2"/>
              <a:buNone/>
            </a:pP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 	No Contact Is Made!  	</a:t>
            </a:r>
            <a:r>
              <a:rPr lang="en-US" sz="5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ONLY PRAYER!</a:t>
            </a:r>
          </a:p>
        </p:txBody>
      </p:sp>
    </p:spTree>
    <p:extLst>
      <p:ext uri="{BB962C8B-B14F-4D97-AF65-F5344CB8AC3E}">
        <p14:creationId xmlns:p14="http://schemas.microsoft.com/office/powerpoint/2010/main" val="1358549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68362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Small Group Families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33400" y="3810000"/>
            <a:ext cx="8229600" cy="2514600"/>
          </a:xfrm>
        </p:spPr>
        <p:txBody>
          <a:bodyPr>
            <a:noAutofit/>
          </a:bodyPr>
          <a:lstStyle/>
          <a:p>
            <a:r>
              <a:rPr lang="en-US" sz="5200" b="1" i="1">
                <a:latin typeface="Arial" panose="020B0604020202020204" pitchFamily="34" charset="0"/>
                <a:cs typeface="Arial" panose="020B0604020202020204" pitchFamily="34" charset="0"/>
              </a:rPr>
              <a:t>Reclamation 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Emphasis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	- 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Then Watch Our Lord 	Bring Them Back!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423595"/>
            <a:ext cx="3168032" cy="2105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3646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295400"/>
            <a:ext cx="8686800" cy="35052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b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Three GOALS </a:t>
            </a:r>
            <a:b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b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SABBATH SCHOOL</a:t>
            </a:r>
          </a:p>
        </p:txBody>
      </p:sp>
    </p:spTree>
    <p:extLst>
      <p:ext uri="{BB962C8B-B14F-4D97-AF65-F5344CB8AC3E}">
        <p14:creationId xmlns:p14="http://schemas.microsoft.com/office/powerpoint/2010/main" val="1611221978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Small Group Families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28601" y="1447800"/>
            <a:ext cx="8768394" cy="4876800"/>
          </a:xfrm>
        </p:spPr>
        <p:txBody>
          <a:bodyPr>
            <a:normAutofit fontScale="70000" lnSpcReduction="20000"/>
          </a:bodyPr>
          <a:lstStyle/>
          <a:p>
            <a:r>
              <a:rPr lang="en-US" sz="7400" b="1" i="1" dirty="0">
                <a:latin typeface="Arial" panose="020B0604020202020204" pitchFamily="34" charset="0"/>
                <a:cs typeface="Arial" panose="020B0604020202020204" pitchFamily="34" charset="0"/>
              </a:rPr>
              <a:t>Bible Study Emphasis</a:t>
            </a:r>
          </a:p>
          <a:p>
            <a:pPr>
              <a:buFont typeface="Wingdings 2" pitchFamily="18" charset="2"/>
              <a:buNone/>
            </a:pPr>
            <a:r>
              <a:rPr lang="en-US" sz="7400" b="1" i="1" dirty="0">
                <a:latin typeface="Arial" panose="020B0604020202020204" pitchFamily="34" charset="0"/>
                <a:cs typeface="Arial" panose="020B0604020202020204" pitchFamily="34" charset="0"/>
              </a:rPr>
              <a:t>	-  </a:t>
            </a: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Begin With, “What</a:t>
            </a:r>
          </a:p>
          <a:p>
            <a:pPr>
              <a:buFont typeface="Wingdings 2" pitchFamily="18" charset="2"/>
              <a:buNone/>
            </a:pP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	Portion Of Your Study</a:t>
            </a:r>
          </a:p>
          <a:p>
            <a:pPr>
              <a:buFont typeface="Wingdings 2" pitchFamily="18" charset="2"/>
              <a:buNone/>
            </a:pP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	Blessed You Most, and</a:t>
            </a:r>
          </a:p>
          <a:p>
            <a:pPr>
              <a:buFont typeface="Wingdings 2" pitchFamily="18" charset="2"/>
              <a:buNone/>
            </a:pP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	Strengthened Your</a:t>
            </a:r>
          </a:p>
          <a:p>
            <a:pPr>
              <a:buFont typeface="Wingdings 2" pitchFamily="18" charset="2"/>
              <a:buNone/>
            </a:pP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 Witnessing Capacity?” </a:t>
            </a:r>
          </a:p>
          <a:p>
            <a:pPr>
              <a:buFont typeface="Wingdings 2" pitchFamily="18" charset="2"/>
              <a:buNone/>
            </a:pP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	(“So What Factor”)      </a:t>
            </a:r>
          </a:p>
        </p:txBody>
      </p:sp>
      <p:pic>
        <p:nvPicPr>
          <p:cNvPr id="4" name="Picture 8" descr="80710926">
            <a:hlinkClick r:id="rId2" tooltip="&quot;Design Pics: 80710926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334000"/>
            <a:ext cx="1834195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24764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408167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Small Group Families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05801" cy="3276600"/>
          </a:xfrm>
        </p:spPr>
        <p:txBody>
          <a:bodyPr>
            <a:normAutofit/>
          </a:bodyPr>
          <a:lstStyle/>
          <a:p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Bible Study Emphasis</a:t>
            </a:r>
          </a:p>
          <a:p>
            <a:pPr>
              <a:buFont typeface="Wingdings 2" pitchFamily="18" charset="2"/>
              <a:buNone/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	- 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Move To Other 	Points In The Lesson</a:t>
            </a:r>
          </a:p>
        </p:txBody>
      </p:sp>
      <p:pic>
        <p:nvPicPr>
          <p:cNvPr id="4" name="Picture 8" descr="80710926">
            <a:hlinkClick r:id="rId2" tooltip="&quot;Design Pics: 80710926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4902" y="4724400"/>
            <a:ext cx="1834195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6226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Small Group Families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87802" y="1371600"/>
            <a:ext cx="8768395" cy="5181600"/>
          </a:xfrm>
        </p:spPr>
        <p:txBody>
          <a:bodyPr>
            <a:noAutofit/>
          </a:bodyPr>
          <a:lstStyle/>
          <a:p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Bible Study Emphasis</a:t>
            </a:r>
          </a:p>
          <a:p>
            <a:pPr marL="0" indent="0">
              <a:buNone/>
            </a:pP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	- 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Emphasize That We</a:t>
            </a:r>
          </a:p>
          <a:p>
            <a:pPr>
              <a:buFont typeface="Wingdings 2" pitchFamily="18" charset="2"/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		Study For Knowledge</a:t>
            </a:r>
          </a:p>
          <a:p>
            <a:pPr>
              <a:buFont typeface="Wingdings 2" pitchFamily="18" charset="2"/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		That Leads To</a:t>
            </a:r>
          </a:p>
          <a:p>
            <a:pPr>
              <a:buFont typeface="Wingdings 2" pitchFamily="18" charset="2"/>
              <a:buNone/>
            </a:pP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		Relationship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>
              <a:buFont typeface="Wingdings 2" pitchFamily="18" charset="2"/>
              <a:buNone/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Action! 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(“Know-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Be-Do”)</a:t>
            </a:r>
            <a:endParaRPr lang="en-US" sz="5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80710926">
            <a:hlinkClick r:id="rId2" tooltip="&quot;Design Pics: 80710926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377" y="3962400"/>
            <a:ext cx="1834195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98291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Small Group Families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961768"/>
          </a:xfrm>
        </p:spPr>
        <p:txBody>
          <a:bodyPr>
            <a:normAutofit/>
          </a:bodyPr>
          <a:lstStyle/>
          <a:p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Local Mission /</a:t>
            </a:r>
          </a:p>
          <a:p>
            <a:pPr marL="0" indent="0">
              <a:buNone/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  (Community Outreach)</a:t>
            </a:r>
          </a:p>
          <a:p>
            <a:pPr>
              <a:buFont typeface="Wingdings 2" pitchFamily="18" charset="2"/>
              <a:buNone/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-  Emphasize We Are 	Here To “Know-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Be-</a:t>
            </a:r>
            <a:r>
              <a:rPr lang="en-US" sz="5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”!</a:t>
            </a:r>
          </a:p>
          <a:p>
            <a:pPr>
              <a:buFont typeface="Wingdings 2" pitchFamily="18" charset="2"/>
              <a:buNone/>
            </a:pPr>
            <a:r>
              <a:rPr lang="en-US" sz="3200" b="1" i="1" dirty="0">
                <a:cs typeface="Times New Roman" pitchFamily="18" charset="0"/>
              </a:rPr>
              <a:t>	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	 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623" y="4731429"/>
            <a:ext cx="2222966" cy="2046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61793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199" y="207124"/>
            <a:ext cx="8229600" cy="868362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Small Group Families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77538" y="1447800"/>
            <a:ext cx="8388923" cy="4523328"/>
          </a:xfrm>
        </p:spPr>
        <p:txBody>
          <a:bodyPr>
            <a:normAutofit fontScale="92500" lnSpcReduction="10000"/>
          </a:bodyPr>
          <a:lstStyle/>
          <a:p>
            <a:r>
              <a:rPr lang="en-US" sz="5600" b="1" i="1" dirty="0">
                <a:latin typeface="Arial" panose="020B0604020202020204" pitchFamily="34" charset="0"/>
                <a:cs typeface="Arial" panose="020B0604020202020204" pitchFamily="34" charset="0"/>
              </a:rPr>
              <a:t>Community Outreach</a:t>
            </a:r>
          </a:p>
          <a:p>
            <a:pPr>
              <a:buFont typeface="Wingdings 2" pitchFamily="18" charset="2"/>
              <a:buNone/>
            </a:pPr>
            <a:r>
              <a:rPr lang="en-US" sz="5600" b="1" i="1" dirty="0">
                <a:latin typeface="Arial" panose="020B0604020202020204" pitchFamily="34" charset="0"/>
                <a:cs typeface="Arial" panose="020B0604020202020204" pitchFamily="34" charset="0"/>
              </a:rPr>
              <a:t>	- 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Determine The </a:t>
            </a:r>
            <a:r>
              <a:rPr lang="en-US" sz="5600" i="1" dirty="0">
                <a:latin typeface="Arial" panose="020B0604020202020204" pitchFamily="34" charset="0"/>
                <a:cs typeface="Arial" panose="020B0604020202020204" pitchFamily="34" charset="0"/>
              </a:rPr>
              <a:t>Family 	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“Corporate Spiritual Gift 	Cluster” (Common 	Ministry Areas For </a:t>
            </a:r>
            <a:r>
              <a:rPr lang="en-US" sz="5600" i="1" dirty="0">
                <a:latin typeface="Arial" panose="020B0604020202020204" pitchFamily="34" charset="0"/>
                <a:cs typeface="Arial" panose="020B0604020202020204" pitchFamily="34" charset="0"/>
              </a:rPr>
              <a:t>Most 	Family Members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Font typeface="Wingdings 2" pitchFamily="18" charset="2"/>
              <a:buNone/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	 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623" y="4731429"/>
            <a:ext cx="2222966" cy="2046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25466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199" y="228600"/>
            <a:ext cx="8229600" cy="868362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Small Group Families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68261" y="1536630"/>
            <a:ext cx="7807477" cy="4217896"/>
          </a:xfrm>
        </p:spPr>
        <p:txBody>
          <a:bodyPr>
            <a:normAutofit/>
          </a:bodyPr>
          <a:lstStyle/>
          <a:p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Community Outreach</a:t>
            </a:r>
          </a:p>
          <a:p>
            <a:pPr>
              <a:buFont typeface="Wingdings 2" pitchFamily="18" charset="2"/>
              <a:buNone/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	- 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Offer The “Common Ministry” To The Church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Sabbath 	School</a:t>
            </a:r>
          </a:p>
          <a:p>
            <a:pPr>
              <a:buFont typeface="Wingdings 2" pitchFamily="18" charset="2"/>
              <a:buNone/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	 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7011" y="4485935"/>
            <a:ext cx="2576989" cy="2372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41332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1924"/>
            <a:ext cx="8534400" cy="96407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Accomplish This Format: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600200"/>
            <a:ext cx="8305800" cy="3962400"/>
          </a:xfrm>
        </p:spPr>
        <p:txBody>
          <a:bodyPr>
            <a:noAutofit/>
          </a:bodyPr>
          <a:lstStyle/>
          <a:p>
            <a:pPr marL="36576" indent="0" eaLnBrk="1" hangingPunct="1"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Consider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Minimizing “Program” Time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Maximizing “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Small Group Family/ Class”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 Interaction Time!</a:t>
            </a:r>
          </a:p>
        </p:txBody>
      </p:sp>
      <p:pic>
        <p:nvPicPr>
          <p:cNvPr id="20484" name="Picture 2" descr="77734566">
            <a:hlinkClick r:id="rId2" tooltip="&quot;moodboard: 77734566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8001" y="4628744"/>
            <a:ext cx="2743200" cy="1867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27389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88159"/>
            <a:ext cx="7315200" cy="1005382"/>
          </a:xfrm>
        </p:spPr>
        <p:txBody>
          <a:bodyPr>
            <a:norm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Ideal “Family” Size?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49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200" b="1" dirty="0">
                <a:cs typeface="Times New Roman" pitchFamily="18" charset="0"/>
              </a:rPr>
              <a:t> 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How About The Number</a:t>
            </a:r>
          </a:p>
          <a:p>
            <a:pPr algn="ctr">
              <a:buNone/>
            </a:pP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Selected By Jesus?</a:t>
            </a:r>
          </a:p>
          <a:p>
            <a:pPr algn="ctr">
              <a:buNone/>
            </a:pP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Spawn 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Families</a:t>
            </a:r>
          </a:p>
          <a:p>
            <a:pPr algn="ctr">
              <a:buNone/>
            </a:pP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When Growth </a:t>
            </a:r>
          </a:p>
          <a:p>
            <a:pPr algn="ctr">
              <a:buNone/>
            </a:pP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Is About 20!</a:t>
            </a:r>
          </a:p>
          <a:p>
            <a:pPr algn="ctr">
              <a:buNone/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0042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01762"/>
          </a:xfrm>
        </p:spPr>
        <p:txBody>
          <a:bodyPr>
            <a:noAutofit/>
          </a:bodyPr>
          <a:lstStyle/>
          <a:p>
            <a:pPr algn="ctr"/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Organize The Family:</a:t>
            </a:r>
            <a:b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Each Has a “1, 2 &amp; 3”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1. Lead/ Facilitator (#1)</a:t>
            </a:r>
          </a:p>
          <a:p>
            <a:pPr marL="36576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2. Associate Lead/ 			 	Facilitator (#2)</a:t>
            </a:r>
          </a:p>
          <a:p>
            <a:pPr marL="36576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3. Assistant Lead/ 	 	 	 	Facilitator (#3)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Spawning A 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Family: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8991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sz="5200" i="1" dirty="0"/>
              <a:t>  	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5600" dirty="0"/>
              <a:t>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original </a:t>
            </a: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en-US" sz="5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(#1) becomes the </a:t>
            </a: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en-US" sz="5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5600" i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sz="5600" i="1" dirty="0">
                <a:latin typeface="Arial" panose="020B0604020202020204" pitchFamily="34" charset="0"/>
                <a:cs typeface="Arial" panose="020B0604020202020204" pitchFamily="34" charset="0"/>
              </a:rPr>
              <a:t> Small Group Family.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" indent="0">
              <a:buNone/>
            </a:pP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600" i="1" dirty="0">
                <a:latin typeface="Arial" panose="020B0604020202020204" pitchFamily="34" charset="0"/>
                <a:cs typeface="Arial" panose="020B0604020202020204" pitchFamily="34" charset="0"/>
              </a:rPr>
              <a:t>   The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r>
              <a:rPr lang="en-US" sz="5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Associate Lead </a:t>
            </a:r>
            <a:r>
              <a:rPr lang="en-US" sz="56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#2) becomes the </a:t>
            </a: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for the original </a:t>
            </a:r>
            <a:r>
              <a:rPr lang="en-US" sz="5600" i="1" dirty="0">
                <a:latin typeface="Arial" panose="020B0604020202020204" pitchFamily="34" charset="0"/>
                <a:cs typeface="Arial" panose="020B0604020202020204" pitchFamily="34" charset="0"/>
              </a:rPr>
              <a:t>Small Group Family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576" indent="0" algn="ctr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84955146"/>
              </p:ext>
            </p:extLst>
          </p:nvPr>
        </p:nvGraphicFramePr>
        <p:xfrm>
          <a:off x="685800" y="457200"/>
          <a:ext cx="7010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7455527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Spawning A 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Family: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4572000"/>
          </a:xfrm>
        </p:spPr>
        <p:txBody>
          <a:bodyPr>
            <a:normAutofit/>
          </a:bodyPr>
          <a:lstStyle/>
          <a:p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The original </a:t>
            </a: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Assistant Lead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(#3) becomes the </a:t>
            </a: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Associate Lead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of the original </a:t>
            </a:r>
            <a:r>
              <a:rPr lang="en-US" sz="5600" i="1" dirty="0">
                <a:latin typeface="Arial" panose="020B0604020202020204" pitchFamily="34" charset="0"/>
                <a:cs typeface="Arial" panose="020B0604020202020204" pitchFamily="34" charset="0"/>
              </a:rPr>
              <a:t>Small Group Family.</a:t>
            </a:r>
          </a:p>
          <a:p>
            <a:pPr marL="36576" indent="0">
              <a:buNone/>
            </a:pP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825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Spawning A 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Family: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4572000"/>
          </a:xfrm>
        </p:spPr>
        <p:txBody>
          <a:bodyPr>
            <a:normAutofit/>
          </a:bodyPr>
          <a:lstStyle/>
          <a:p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Select </a:t>
            </a:r>
            <a:r>
              <a:rPr lang="en-US" sz="5600" i="1" dirty="0">
                <a:latin typeface="Arial" panose="020B0604020202020204" pitchFamily="34" charset="0"/>
                <a:cs typeface="Arial" panose="020B0604020202020204" pitchFamily="34" charset="0"/>
              </a:rPr>
              <a:t>NEW Associates and Assistants to fill remaining positions.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988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533400"/>
            <a:ext cx="8763000" cy="601980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sz="5600" b="1" i="1" dirty="0">
                <a:latin typeface="Arial" panose="020B0604020202020204" pitchFamily="34" charset="0"/>
                <a:cs typeface="Arial" panose="020B0604020202020204" pitchFamily="34" charset="0"/>
              </a:rPr>
              <a:t>Partners In Ministry,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5600" b="1" i="1" dirty="0">
                <a:latin typeface="Arial" panose="020B0604020202020204" pitchFamily="34" charset="0"/>
                <a:cs typeface="Arial" panose="020B0604020202020204" pitchFamily="34" charset="0"/>
              </a:rPr>
              <a:t>Be Assured Of Our Prayers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5600" b="1" i="1" dirty="0">
                <a:latin typeface="Arial" panose="020B0604020202020204" pitchFamily="34" charset="0"/>
                <a:cs typeface="Arial" panose="020B0604020202020204" pitchFamily="34" charset="0"/>
              </a:rPr>
              <a:t>As You Continue To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5600" b="1" i="1" dirty="0">
                <a:latin typeface="Arial" panose="020B0604020202020204" pitchFamily="34" charset="0"/>
                <a:cs typeface="Arial" panose="020B0604020202020204" pitchFamily="34" charset="0"/>
              </a:rPr>
              <a:t>Submit Your Gifts To Christ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5600" b="1" i="1" dirty="0">
                <a:latin typeface="Arial" panose="020B0604020202020204" pitchFamily="34" charset="0"/>
                <a:cs typeface="Arial" panose="020B0604020202020204" pitchFamily="34" charset="0"/>
              </a:rPr>
              <a:t>For The Strengthening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5600" b="1" i="1" dirty="0">
                <a:latin typeface="Arial" panose="020B0604020202020204" pitchFamily="34" charset="0"/>
                <a:cs typeface="Arial" panose="020B0604020202020204" pitchFamily="34" charset="0"/>
              </a:rPr>
              <a:t>and Growth in Your Congregations!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799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28700" y="4267200"/>
            <a:ext cx="7089648" cy="2438400"/>
          </a:xfrm>
        </p:spPr>
        <p:txBody>
          <a:bodyPr>
            <a:noAutofit/>
          </a:bodyPr>
          <a:lstStyle/>
          <a:p>
            <a:r>
              <a:rPr lang="en-US" sz="2800" b="1" dirty="0"/>
              <a:t>J. Alfred Johnson, II </a:t>
            </a:r>
          </a:p>
          <a:p>
            <a:r>
              <a:rPr lang="en-US" sz="2800" b="1" dirty="0"/>
              <a:t>Director of Adult Ministries</a:t>
            </a:r>
          </a:p>
          <a:p>
            <a:r>
              <a:rPr lang="en-US" sz="2800" b="1" dirty="0"/>
              <a:t>North American Division</a:t>
            </a:r>
          </a:p>
          <a:p>
            <a:r>
              <a:rPr lang="en-US" sz="2800" b="1" dirty="0"/>
              <a:t>www.nadadultministries.org</a:t>
            </a:r>
          </a:p>
          <a:p>
            <a:r>
              <a:rPr lang="en-US" sz="2800" b="1" dirty="0"/>
              <a:t>Copyright © 2019   J. Alfred Johnson II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C18FF1-3916-184F-849A-908C9ABC546C}"/>
              </a:ext>
            </a:extLst>
          </p:cNvPr>
          <p:cNvSpPr/>
          <p:nvPr/>
        </p:nvSpPr>
        <p:spPr>
          <a:xfrm>
            <a:off x="304800" y="304800"/>
            <a:ext cx="8537448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200" b="1" cap="none" spc="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Growing Churches Through </a:t>
            </a:r>
            <a:br>
              <a:rPr lang="en-US" sz="5200" b="1" cap="none" spc="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b="1" cap="none" spc="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Sabbath School Classes:</a:t>
            </a:r>
            <a:br>
              <a:rPr lang="en-US" sz="5200" b="1" cap="none" spc="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b="1" cap="none" spc="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Relational Approach </a:t>
            </a:r>
          </a:p>
        </p:txBody>
      </p:sp>
    </p:spTree>
    <p:extLst>
      <p:ext uri="{BB962C8B-B14F-4D97-AF65-F5344CB8AC3E}">
        <p14:creationId xmlns:p14="http://schemas.microsoft.com/office/powerpoint/2010/main" val="32901140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PART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Pathways To </a:t>
            </a:r>
          </a:p>
          <a:p>
            <a:pPr algn="ctr">
              <a:buNone/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Successful Relational </a:t>
            </a:r>
          </a:p>
          <a:p>
            <a:pPr algn="ctr">
              <a:buNone/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Sabbath School Bridges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7675" y="1066800"/>
            <a:ext cx="8077200" cy="3352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200" b="1" i="1" cap="none" dirty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Effective Leader/ Facilitators </a:t>
            </a:r>
            <a:br>
              <a:rPr lang="en-US" sz="5200" b="1" i="1" cap="none" dirty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b="1" i="1" cap="none" dirty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Pastors &amp; Members</a:t>
            </a:r>
            <a:br>
              <a:rPr lang="en-US" sz="5200" b="1" i="1" cap="none" dirty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b="1" i="1" cap="none" dirty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Stand At The Core </a:t>
            </a:r>
            <a:br>
              <a:rPr lang="en-US" sz="5200" b="1" i="1" cap="none" dirty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b="1" i="1" cap="none" dirty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This Effort</a:t>
            </a:r>
          </a:p>
        </p:txBody>
      </p:sp>
      <p:pic>
        <p:nvPicPr>
          <p:cNvPr id="21507" name="Picture 3" descr="777346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105400"/>
            <a:ext cx="10763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56382615">
            <a:hlinkClick r:id="rId3" tooltip="&quot;Valueline: 56382615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105400"/>
            <a:ext cx="12096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798958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5105400"/>
            <a:ext cx="16192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787164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5105400"/>
            <a:ext cx="10858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80711944">
            <a:hlinkClick r:id="rId7" tooltip="&quot;Design Pics: 80711944&quot;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5105400"/>
            <a:ext cx="10763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80710926">
            <a:hlinkClick r:id="rId9" tooltip="&quot;Design Pics: 80710926&quot;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9800" y="5105400"/>
            <a:ext cx="1619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161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198724" y="304800"/>
            <a:ext cx="8716676" cy="142761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1. Daily Baptism Of </a:t>
            </a:r>
            <a:b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The Holy Ghost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2362200"/>
            <a:ext cx="5334000" cy="4231897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 Be Certain </a:t>
            </a:r>
            <a:r>
              <a:rPr lang="en-US" sz="7400" i="1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 Pray For A</a:t>
            </a:r>
            <a:endParaRPr lang="en-US" sz="7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“Baptism Of The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 Holy Ghost”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7400" i="1" dirty="0">
                <a:latin typeface="Arial" panose="020B0604020202020204" pitchFamily="34" charset="0"/>
                <a:cs typeface="Arial" panose="020B0604020202020204" pitchFamily="34" charset="0"/>
              </a:rPr>
              <a:t> EVERY DAY!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6700" dirty="0">
                <a:cs typeface="Times New Roman" pitchFamily="18" charset="0"/>
              </a:rPr>
              <a:t>              </a:t>
            </a:r>
            <a:r>
              <a:rPr lang="en-US" sz="7400" dirty="0">
                <a:cs typeface="Times New Roman" pitchFamily="18" charset="0"/>
              </a:rPr>
              <a:t>Acts 1:8</a:t>
            </a:r>
          </a:p>
        </p:txBody>
      </p:sp>
      <p:pic>
        <p:nvPicPr>
          <p:cNvPr id="22532" name="Picture 8" descr="http://www.ebibleteacher.com/images/sermonview/JesusBapt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3022458" cy="2210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7741326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Power To Function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599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Holy Ghost “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WITHIN/ IN US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” = 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Power To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BE”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2376" indent="-685800"/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Fruit Of The Spirit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marL="722376" indent="-685800"/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Galatians 5:22, 23</a:t>
            </a:r>
            <a:endParaRPr lang="en-US" sz="5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Grows The Character of 	Christ Within Us!</a:t>
            </a:r>
          </a:p>
          <a:p>
            <a:pPr>
              <a:buFont typeface="Wingdings 2" pitchFamily="18" charset="2"/>
              <a:buNone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437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Power To Function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66700" y="1981200"/>
            <a:ext cx="8686800" cy="3352801"/>
          </a:xfrm>
        </p:spPr>
        <p:txBody>
          <a:bodyPr>
            <a:normAutofit/>
          </a:bodyPr>
          <a:lstStyle/>
          <a:p>
            <a:pPr marL="722376" indent="-685800"/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The Holy Ghost “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UPON US” = Power To “DO”</a:t>
            </a:r>
          </a:p>
          <a:p>
            <a:pPr marL="36576" indent="0">
              <a:buNone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76" indent="-685800"/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Acts 1:8</a:t>
            </a:r>
          </a:p>
        </p:txBody>
      </p:sp>
    </p:spTree>
    <p:extLst>
      <p:ext uri="{BB962C8B-B14F-4D97-AF65-F5344CB8AC3E}">
        <p14:creationId xmlns:p14="http://schemas.microsoft.com/office/powerpoint/2010/main" val="33760414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16894"/>
            <a:ext cx="8006553" cy="82060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2. Love Your Ministry!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15636" y="3638549"/>
            <a:ext cx="8305800" cy="3124200"/>
          </a:xfrm>
        </p:spPr>
        <p:txBody>
          <a:bodyPr>
            <a:normAutofit/>
          </a:bodyPr>
          <a:lstStyle/>
          <a:p>
            <a:pPr marL="36576" indent="0" eaLnBrk="1" hangingPunct="1"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Show The </a:t>
            </a:r>
          </a:p>
          <a:p>
            <a:pPr marL="36576" indent="0" eaLnBrk="1" hangingPunct="1"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Family Members”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576" indent="0" eaLnBrk="1" hangingPunct="1"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Cared For!</a:t>
            </a:r>
          </a:p>
        </p:txBody>
      </p:sp>
      <p:pic>
        <p:nvPicPr>
          <p:cNvPr id="129030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954" y="1371600"/>
            <a:ext cx="3022599" cy="226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8280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2400" y="140953"/>
            <a:ext cx="8839200" cy="854315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Balanced Sabbath School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648201"/>
          </a:xfrm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en-US" sz="5200" b="1" u="sng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 Include </a:t>
            </a:r>
          </a:p>
          <a:p>
            <a:pPr>
              <a:buFont typeface="Wingdings 2" pitchFamily="18" charset="2"/>
              <a:buNone/>
            </a:pP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These Elements: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Bible Study</a:t>
            </a:r>
          </a:p>
          <a:p>
            <a:pPr>
              <a:lnSpc>
                <a:spcPct val="150000"/>
              </a:lnSpc>
            </a:pP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Local &amp; World Mission</a:t>
            </a:r>
          </a:p>
        </p:txBody>
      </p:sp>
      <p:pic>
        <p:nvPicPr>
          <p:cNvPr id="5" name="Picture 4" descr="C:\Users\JAlfredJohnson\AppData\Local\Microsoft\Windows\INetCache\Content.MSO\F011536B.tmp">
            <a:extLst>
              <a:ext uri="{FF2B5EF4-FFF2-40B4-BE49-F238E27FC236}">
                <a16:creationId xmlns:a16="http://schemas.microsoft.com/office/drawing/2014/main" id="{980ABA80-1720-48E1-B8B2-5AF17406825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06815"/>
            <a:ext cx="3200400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1906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52600"/>
            <a:ext cx="8001000" cy="3048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2a. Acknowledge </a:t>
            </a:r>
            <a:b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and Practice</a:t>
            </a:r>
            <a:b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“The Nelson Principle” </a:t>
            </a:r>
          </a:p>
        </p:txBody>
      </p:sp>
    </p:spTree>
    <p:extLst>
      <p:ext uri="{BB962C8B-B14F-4D97-AF65-F5344CB8AC3E}">
        <p14:creationId xmlns:p14="http://schemas.microsoft.com/office/powerpoint/2010/main" val="1263841458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381000"/>
            <a:ext cx="5943600" cy="6096000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4400" dirty="0"/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4400" dirty="0"/>
              <a:t>  </a:t>
            </a:r>
            <a:r>
              <a:rPr lang="en-US" sz="20800" i="1" dirty="0">
                <a:latin typeface="Arial" panose="020B0604020202020204" pitchFamily="34" charset="0"/>
                <a:cs typeface="Arial" panose="020B0604020202020204" pitchFamily="34" charset="0"/>
              </a:rPr>
              <a:t>“Family</a:t>
            </a:r>
            <a:r>
              <a:rPr lang="en-US" sz="20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800" i="1" dirty="0">
                <a:latin typeface="Arial" panose="020B0604020202020204" pitchFamily="34" charset="0"/>
                <a:cs typeface="Arial" panose="020B0604020202020204" pitchFamily="34" charset="0"/>
              </a:rPr>
              <a:t>Members” </a:t>
            </a:r>
            <a:r>
              <a:rPr lang="en-US" sz="20800" dirty="0">
                <a:latin typeface="Arial" panose="020B0604020202020204" pitchFamily="34" charset="0"/>
                <a:cs typeface="Arial" panose="020B0604020202020204" pitchFamily="34" charset="0"/>
              </a:rPr>
              <a:t>Are More Likely To Function At High Levels When They Sense That Their </a:t>
            </a:r>
            <a:r>
              <a:rPr lang="en-US" sz="20800" i="1" dirty="0">
                <a:latin typeface="Arial" panose="020B0604020202020204" pitchFamily="34" charset="0"/>
                <a:cs typeface="Arial" panose="020B0604020202020204" pitchFamily="34" charset="0"/>
              </a:rPr>
              <a:t>“Family Members”</a:t>
            </a:r>
            <a:r>
              <a:rPr lang="en-US" sz="20800" dirty="0">
                <a:latin typeface="Arial" panose="020B0604020202020204" pitchFamily="34" charset="0"/>
                <a:cs typeface="Arial" panose="020B0604020202020204" pitchFamily="34" charset="0"/>
              </a:rPr>
              <a:t> CARE For Them!</a:t>
            </a:r>
            <a:br>
              <a:rPr lang="en-US" sz="20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25604" name="Picture 3" descr="56382627">
            <a:hlinkClick r:id="rId2" tooltip="&quot;Valueline: 56382627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2401454" cy="2881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6202526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752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2b. “The Nelson Principle” 					Applied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382000" cy="293000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600" dirty="0">
                <a:cs typeface="Times New Roman" pitchFamily="18" charset="0"/>
              </a:rPr>
              <a:t> </a:t>
            </a:r>
            <a:r>
              <a:rPr lang="en-US" sz="5200" dirty="0">
                <a:cs typeface="Times New Roman" pitchFamily="18" charset="0"/>
              </a:rPr>
              <a:t>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Learn Their Names </a:t>
            </a:r>
          </a:p>
          <a:p>
            <a:pPr marL="36576" indent="0" eaLnBrk="1" hangingPunct="1"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   (3 John 14 – “Greet the friends by Name.”)</a:t>
            </a:r>
          </a:p>
          <a:p>
            <a:pPr eaLnBrk="1" hangingPunct="1">
              <a:buNone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/>
          </a:p>
        </p:txBody>
      </p:sp>
      <p:pic>
        <p:nvPicPr>
          <p:cNvPr id="26628" name="Picture 2" descr="777346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343400"/>
            <a:ext cx="2363803" cy="1571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3489259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2901"/>
            <a:ext cx="8534400" cy="1752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2b. “The Nelson Principle”   					Applied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43200"/>
            <a:ext cx="8229600" cy="2587110"/>
          </a:xfrm>
        </p:spPr>
        <p:txBody>
          <a:bodyPr/>
          <a:lstStyle/>
          <a:p>
            <a:pPr eaLnBrk="1" hangingPunct="1"/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 Communicate During </a:t>
            </a:r>
          </a:p>
          <a:p>
            <a:pPr marL="36576" indent="0" eaLnBrk="1" hangingPunct="1"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  	The Week</a:t>
            </a:r>
          </a:p>
        </p:txBody>
      </p:sp>
      <p:pic>
        <p:nvPicPr>
          <p:cNvPr id="26628" name="Picture 2" descr="777346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5869" y="4419599"/>
            <a:ext cx="3323331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0517137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18655" y="221673"/>
            <a:ext cx="8534400" cy="1752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2b. “The Nelson Principle” 					Applied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71055" y="2435160"/>
            <a:ext cx="8229600" cy="2434710"/>
          </a:xfrm>
        </p:spPr>
        <p:txBody>
          <a:bodyPr/>
          <a:lstStyle/>
          <a:p>
            <a:pPr eaLnBrk="1" hangingPunct="1">
              <a:buNone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	Assure Them Of Your 	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Prayers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For Them!</a:t>
            </a:r>
          </a:p>
          <a:p>
            <a:pPr eaLnBrk="1" hangingPunct="1"/>
            <a:endParaRPr lang="en-US" dirty="0"/>
          </a:p>
        </p:txBody>
      </p:sp>
      <p:pic>
        <p:nvPicPr>
          <p:cNvPr id="26628" name="Picture 2" descr="777346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856015"/>
            <a:ext cx="2667000" cy="1773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8182222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220947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3. Acknowledge and Respond To </a:t>
            </a:r>
            <a:b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Four Basic Human Needs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78628362"/>
              </p:ext>
            </p:extLst>
          </p:nvPr>
        </p:nvGraphicFramePr>
        <p:xfrm>
          <a:off x="0" y="3064747"/>
          <a:ext cx="9144000" cy="3346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2889930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799"/>
            <a:ext cx="8382000" cy="148270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Four Basic Human </a:t>
            </a:r>
            <a:b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133601"/>
            <a:ext cx="8610600" cy="402731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marL="36576" indent="0">
              <a:lnSpc>
                <a:spcPct val="90000"/>
              </a:lnSpc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	Validates </a:t>
            </a:r>
          </a:p>
          <a:p>
            <a:pPr marL="36576" indent="0">
              <a:lnSpc>
                <a:spcPct val="90000"/>
              </a:lnSpc>
              <a:buNone/>
            </a:pP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	“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Personhood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36576" indent="0">
              <a:lnSpc>
                <a:spcPct val="90000"/>
              </a:lnSpc>
              <a:buNone/>
            </a:pP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	“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In The Group</a:t>
            </a:r>
          </a:p>
          <a:p>
            <a:pPr lvl="1">
              <a:lnSpc>
                <a:spcPct val="90000"/>
              </a:lnSpc>
              <a:buNone/>
            </a:pPr>
            <a:endParaRPr lang="en-US" sz="1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09493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799"/>
            <a:ext cx="8382000" cy="148270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Four Basic Human </a:t>
            </a:r>
            <a:b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3874919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None/>
            </a:pPr>
            <a:endParaRPr lang="en-US" sz="1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marL="36576" indent="0">
              <a:lnSpc>
                <a:spcPct val="90000"/>
              </a:lnSpc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	Validates The 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” 	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Contributor 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and 	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Participant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90000"/>
              </a:lnSpc>
              <a:buNone/>
            </a:pPr>
            <a:endParaRPr lang="en-US" sz="14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26511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799"/>
            <a:ext cx="8382000" cy="148270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Four Basic Human </a:t>
            </a:r>
            <a:b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Needs Applied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362199"/>
            <a:ext cx="8610600" cy="37987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200" b="1" dirty="0">
                <a:cs typeface="Times New Roman" pitchFamily="18" charset="0"/>
              </a:rPr>
              <a:t> 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NEW EXPERIENCES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– 	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Expand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The Horizons</a:t>
            </a:r>
          </a:p>
          <a:p>
            <a:pPr marL="36576" indent="0">
              <a:lnSpc>
                <a:spcPct val="90000"/>
              </a:lnSpc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	Of The Person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48056" lvl="1" indent="0">
              <a:lnSpc>
                <a:spcPct val="90000"/>
              </a:lnSpc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	The Group</a:t>
            </a:r>
          </a:p>
          <a:p>
            <a:pPr>
              <a:lnSpc>
                <a:spcPct val="90000"/>
              </a:lnSpc>
              <a:buNone/>
            </a:pPr>
            <a:endParaRPr lang="en-US" sz="1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836843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799"/>
            <a:ext cx="8382000" cy="148270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i="1" dirty="0">
                <a:latin typeface="Arial" panose="020B0604020202020204" pitchFamily="34" charset="0"/>
                <a:cs typeface="Arial" panose="020B0604020202020204" pitchFamily="34" charset="0"/>
              </a:rPr>
              <a:t>Four Basic Human </a:t>
            </a:r>
            <a:br>
              <a:rPr lang="en-US" sz="58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800" b="1" i="1" dirty="0">
                <a:latin typeface="Arial" panose="020B0604020202020204" pitchFamily="34" charset="0"/>
                <a:cs typeface="Arial" panose="020B0604020202020204" pitchFamily="34" charset="0"/>
              </a:rPr>
              <a:t>Needs Applied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438400"/>
            <a:ext cx="8763000" cy="2514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marL="36576" indent="0">
              <a:lnSpc>
                <a:spcPct val="90000"/>
              </a:lnSpc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	Engenders 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Confidence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154405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38546" y="113919"/>
            <a:ext cx="8839200" cy="854315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Balanced Sabbath School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43346" y="1295400"/>
            <a:ext cx="8229600" cy="306440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Fellowship and Nurture</a:t>
            </a:r>
          </a:p>
          <a:p>
            <a:pPr marL="0" indent="0">
              <a:lnSpc>
                <a:spcPct val="150000"/>
              </a:lnSpc>
              <a:buNone/>
            </a:pPr>
            <a:endParaRPr lang="en-US" sz="5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JAlfredJohnson\AppData\Local\Microsoft\Windows\INetCache\Content.MSO\F011536B.tmp">
            <a:extLst>
              <a:ext uri="{FF2B5EF4-FFF2-40B4-BE49-F238E27FC236}">
                <a16:creationId xmlns:a16="http://schemas.microsoft.com/office/drawing/2014/main" id="{76067A3B-D3C0-4F8F-89BA-A4E12CA6DFA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737"/>
            <a:ext cx="3257550" cy="2438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8958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08520"/>
            <a:ext cx="8382000" cy="146787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4. Have A Good Attitude!</a:t>
            </a:r>
          </a:p>
        </p:txBody>
      </p:sp>
      <p:pic>
        <p:nvPicPr>
          <p:cNvPr id="29699" name="Picture 3" descr="710353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047405"/>
            <a:ext cx="2133600" cy="3209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71812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090" y="3733800"/>
            <a:ext cx="2606883" cy="1747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1" name="Picture 5" descr="835209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2919" y="3135198"/>
            <a:ext cx="2709245" cy="1817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1793838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93486" cy="472307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4a.  Be Mindful That 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EVERYONE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 Projects A</a:t>
            </a:r>
            <a:b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5200" b="1" u="sng" dirty="0">
                <a:latin typeface="Arial" panose="020B0604020202020204" pitchFamily="34" charset="0"/>
                <a:cs typeface="Arial" panose="020B0604020202020204" pitchFamily="34" charset="0"/>
              </a:rPr>
              <a:t>Personal Atmosphere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”  </a:t>
            </a:r>
            <a:b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Be Sure Yours Is POSITIVE!</a:t>
            </a:r>
          </a:p>
        </p:txBody>
      </p:sp>
    </p:spTree>
    <p:extLst>
      <p:ext uri="{BB962C8B-B14F-4D97-AF65-F5344CB8AC3E}">
        <p14:creationId xmlns:p14="http://schemas.microsoft.com/office/powerpoint/2010/main" val="2533112840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39200" cy="2209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4b. “</a:t>
            </a:r>
            <a:r>
              <a:rPr lang="en-US" sz="5200" b="1" u="sng" dirty="0">
                <a:latin typeface="Arial" panose="020B0604020202020204" pitchFamily="34" charset="0"/>
                <a:cs typeface="Arial" panose="020B0604020202020204" pitchFamily="34" charset="0"/>
              </a:rPr>
              <a:t>Personal Atmosphere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b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The “Ten Foot Principle”</a:t>
            </a:r>
          </a:p>
        </p:txBody>
      </p:sp>
      <p:pic>
        <p:nvPicPr>
          <p:cNvPr id="5" name="Picture 4" descr="Image result for people measuring">
            <a:hlinkClick r:id="rId2" tgtFrame="&quot;_blank&quot;"/>
            <a:extLst>
              <a:ext uri="{FF2B5EF4-FFF2-40B4-BE49-F238E27FC236}">
                <a16:creationId xmlns:a16="http://schemas.microsoft.com/office/drawing/2014/main" id="{6C87D81F-90D9-994C-A74A-14EC1F8015B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4648200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0342950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93486" cy="163404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4c.  Be POSITIVE!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495550" y="1786443"/>
            <a:ext cx="6324599" cy="4267199"/>
          </a:xfrm>
        </p:spPr>
        <p:txBody>
          <a:bodyPr>
            <a:noAutofit/>
          </a:bodyPr>
          <a:lstStyle/>
          <a:p>
            <a:pPr eaLnBrk="1" hangingPunct="1"/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What are the chances that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people will be </a:t>
            </a:r>
            <a:r>
              <a:rPr lang="en-US" sz="5200" i="1" u="sng" dirty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to Christ BY PEOPLE WHO ARE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0724" name="Picture 1" descr="Jesus Portra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2495550" cy="3135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6835239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7851964" cy="410351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5. Discover 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 Facilitate Meeting </a:t>
            </a:r>
            <a:b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The Needs Of </a:t>
            </a:r>
            <a:b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“Family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Members”</a:t>
            </a:r>
            <a:endParaRPr lang="en-US" sz="5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70921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438400"/>
            <a:ext cx="3657600" cy="2590800"/>
          </a:xfrm>
        </p:spPr>
        <p:txBody>
          <a:bodyPr/>
          <a:lstStyle/>
          <a:p>
            <a:pPr eaLnBrk="1" hangingPunct="1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</a:p>
          <a:p>
            <a:pPr eaLnBrk="1" hangingPunct="1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Spiritual </a:t>
            </a:r>
          </a:p>
          <a:p>
            <a:pPr eaLnBrk="1" hangingPunct="1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</a:p>
        </p:txBody>
      </p:sp>
      <p:pic>
        <p:nvPicPr>
          <p:cNvPr id="135176" name="Picture 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t="15855"/>
          <a:stretch>
            <a:fillRect/>
          </a:stretch>
        </p:blipFill>
        <p:spPr>
          <a:xfrm>
            <a:off x="4843334" y="2438400"/>
            <a:ext cx="4300666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85EFA3-9FDC-0346-BC11-FC014377DE75}"/>
              </a:ext>
            </a:extLst>
          </p:cNvPr>
          <p:cNvSpPr/>
          <p:nvPr/>
        </p:nvSpPr>
        <p:spPr>
          <a:xfrm>
            <a:off x="1172354" y="381000"/>
            <a:ext cx="696697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The Needs Of 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871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7392"/>
            <a:ext cx="8839200" cy="218877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Your Church Will Grow When Sabbath School Attendees: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276599"/>
            <a:ext cx="6705600" cy="259080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5200" dirty="0">
                <a:cs typeface="Times New Roman" pitchFamily="18" charset="0"/>
              </a:rPr>
              <a:t> 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	Are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Loved, Valued, 	Appreciated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and 	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Respected!</a:t>
            </a:r>
          </a:p>
        </p:txBody>
      </p:sp>
      <p:pic>
        <p:nvPicPr>
          <p:cNvPr id="32772" name="Picture 43" descr="http://www.importexportcoach.com/images/people-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32249">
            <a:off x="6166947" y="4353141"/>
            <a:ext cx="2125920" cy="195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4998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  <p:bldP spid="14336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39463"/>
            <a:ext cx="8534400" cy="2286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Your Church Will Grow When Sabbath School Attendees: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895600"/>
            <a:ext cx="8458200" cy="190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endParaRPr lang="en-US" sz="1050" i="1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	Are Encouraged To 	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Share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Serve!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050" i="1" dirty="0">
              <a:cs typeface="Times New Roman" pitchFamily="18" charset="0"/>
            </a:endParaRPr>
          </a:p>
        </p:txBody>
      </p:sp>
      <p:pic>
        <p:nvPicPr>
          <p:cNvPr id="32772" name="Picture 43" descr="http://www.importexportcoach.com/images/people-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6651">
            <a:off x="6952289" y="4278580"/>
            <a:ext cx="2094982" cy="192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0120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  <p:bldP spid="14336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227214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Your Church Will Grow When Sabbath School Attendees: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048000"/>
            <a:ext cx="8458200" cy="335279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endParaRPr lang="en-US" sz="1050" i="1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	Experience Their </a:t>
            </a:r>
          </a:p>
          <a:p>
            <a:pPr marL="36576" indent="0" eaLnBrk="1" hangingPunct="1">
              <a:lnSpc>
                <a:spcPct val="90000"/>
              </a:lnSpc>
              <a:buNone/>
            </a:pP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 	Needs Being Met!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050" i="1" dirty="0">
              <a:cs typeface="Times New Roman" pitchFamily="18" charset="0"/>
            </a:endParaRPr>
          </a:p>
        </p:txBody>
      </p:sp>
      <p:pic>
        <p:nvPicPr>
          <p:cNvPr id="32772" name="Picture 43" descr="http://www.importexportcoach.com/images/people-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6651">
            <a:off x="6802328" y="4601827"/>
            <a:ext cx="2094982" cy="192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4754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  <p:bldP spid="14336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2362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Your Church Will Grow When Sabbath School Attendees: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391226"/>
            <a:ext cx="6172200" cy="176604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endParaRPr lang="en-US" sz="1050" i="1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	Have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Fun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and 	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Fellowship!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100" i="1" dirty="0">
              <a:cs typeface="Times New Roman" pitchFamily="18" charset="0"/>
            </a:endParaRPr>
          </a:p>
        </p:txBody>
      </p:sp>
      <p:pic>
        <p:nvPicPr>
          <p:cNvPr id="32772" name="Picture 43" descr="http://www.importexportcoach.com/images/people-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6651">
            <a:off x="6601436" y="3462618"/>
            <a:ext cx="2094982" cy="192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6794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  <p:bldP spid="143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Faith and Practice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2590799"/>
          </a:xfrm>
        </p:spPr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Faith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  <a:p>
            <a:pPr marL="36576" indent="0"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Knowledge of the Bible, and</a:t>
            </a:r>
          </a:p>
          <a:p>
            <a:pPr marL="36576" indent="0"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Personal Relationship </a:t>
            </a:r>
          </a:p>
          <a:p>
            <a:pPr marL="36576" indent="0"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With Jesus (“Know-Be”)</a:t>
            </a:r>
          </a:p>
          <a:p>
            <a:pPr>
              <a:buNone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80711944">
            <a:hlinkClick r:id="rId2" tooltip="&quot;Design Pics: 80711944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5764" y="4114799"/>
            <a:ext cx="1746251" cy="2514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484076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4086" y="304800"/>
            <a:ext cx="8534400" cy="2362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Your Church Will Grow When Sabbath School Attendees: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432186" y="3200400"/>
            <a:ext cx="8458200" cy="155537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None/>
            </a:pPr>
            <a:endParaRPr lang="en-US" sz="1100" i="1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	Sense They Are In A 	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Secure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Environment!</a:t>
            </a:r>
          </a:p>
        </p:txBody>
      </p:sp>
      <p:pic>
        <p:nvPicPr>
          <p:cNvPr id="32772" name="Picture 43" descr="http://www.importexportcoach.com/images/people-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6651">
            <a:off x="6924581" y="4808989"/>
            <a:ext cx="2094982" cy="192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1968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  <p:bldP spid="14336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2286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Your Church Will Grow When Sabbath School Attendees: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3048000"/>
            <a:ext cx="8458200" cy="224015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Experience The 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of Sabbath School Packaged   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In A 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Relational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 Way!</a:t>
            </a:r>
          </a:p>
        </p:txBody>
      </p:sp>
      <p:pic>
        <p:nvPicPr>
          <p:cNvPr id="32772" name="Picture 43" descr="http://www.importexportcoach.com/images/people-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6651">
            <a:off x="7149423" y="5024821"/>
            <a:ext cx="1887068" cy="173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4717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  <p:bldP spid="14336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Concluding Thoughts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3810000"/>
          </a:xfrm>
        </p:spPr>
        <p:txBody>
          <a:bodyPr>
            <a:normAutofit/>
          </a:bodyPr>
          <a:lstStyle/>
          <a:p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 “Sabbath School </a:t>
            </a:r>
          </a:p>
          <a:p>
            <a:pPr marL="0" indent="0">
              <a:buNone/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	Small Group Families” </a:t>
            </a:r>
          </a:p>
          <a:p>
            <a:pPr marL="36576" indent="0">
              <a:buNone/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Not Classes</a:t>
            </a:r>
          </a:p>
        </p:txBody>
      </p:sp>
    </p:spTree>
    <p:extLst>
      <p:ext uri="{BB962C8B-B14F-4D97-AF65-F5344CB8AC3E}">
        <p14:creationId xmlns:p14="http://schemas.microsoft.com/office/powerpoint/2010/main" val="231785920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Concluding Thoughts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505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300" dirty="0">
              <a:cs typeface="Times New Roman" pitchFamily="18" charset="0"/>
            </a:endParaRPr>
          </a:p>
          <a:p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 	“Facilitators”</a:t>
            </a:r>
            <a:endParaRPr lang="en-US" sz="5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" indent="0">
              <a:buNone/>
            </a:pP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Guide The Small</a:t>
            </a:r>
          </a:p>
          <a:p>
            <a:pPr marL="36576" indent="0">
              <a:buNone/>
            </a:pP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	Group Process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buNone/>
              <a:tabLst>
                <a:tab pos="3254375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1412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Concluding Thoughts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1"/>
            <a:ext cx="8229600" cy="3124199"/>
          </a:xfrm>
        </p:spPr>
        <p:txBody>
          <a:bodyPr>
            <a:normAutofit/>
          </a:bodyPr>
          <a:lstStyle/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marL="0" indent="0">
              <a:buNone/>
            </a:pP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 Guide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Bible Study</a:t>
            </a:r>
          </a:p>
          <a:p>
            <a:pPr>
              <a:buNone/>
            </a:pPr>
            <a:endParaRPr lang="en-US" sz="1300" dirty="0">
              <a:cs typeface="Times New Roman" pitchFamily="18" charset="0"/>
            </a:endParaRPr>
          </a:p>
          <a:p>
            <a:pPr>
              <a:buNone/>
              <a:tabLst>
                <a:tab pos="3254375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8235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Concluding Thoughts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1600200"/>
            <a:ext cx="8610600" cy="4757057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300" dirty="0">
              <a:cs typeface="Times New Roman" pitchFamily="18" charset="0"/>
            </a:endParaRPr>
          </a:p>
          <a:p>
            <a:r>
              <a:rPr lang="en-US" sz="5200" b="1" i="1" dirty="0">
                <a:cs typeface="Times New Roman" pitchFamily="18" charset="0"/>
              </a:rPr>
              <a:t> 	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“Relational Emphasis” --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Targeted To People 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	Their 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Needs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Through 	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Caring Interaction</a:t>
            </a:r>
          </a:p>
          <a:p>
            <a:pPr>
              <a:buNone/>
            </a:pPr>
            <a:endParaRPr lang="en-US" sz="1300" b="1" i="1" dirty="0">
              <a:cs typeface="Times New Roman" pitchFamily="18" charset="0"/>
            </a:endParaRPr>
          </a:p>
          <a:p>
            <a:pPr>
              <a:buNone/>
              <a:tabLst>
                <a:tab pos="3254375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6511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Concluding Thoughts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97179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300" b="1" i="1" dirty="0">
              <a:cs typeface="Times New Roman" pitchFamily="18" charset="0"/>
            </a:endParaRPr>
          </a:p>
          <a:p>
            <a:pPr>
              <a:tabLst>
                <a:tab pos="3254375" algn="l"/>
              </a:tabLst>
            </a:pP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Minimize Program and Maximize “Family Time”</a:t>
            </a:r>
          </a:p>
          <a:p>
            <a:pPr>
              <a:buNone/>
              <a:tabLst>
                <a:tab pos="3254375" algn="l"/>
              </a:tabLst>
            </a:pPr>
            <a:endParaRPr lang="en-US" sz="1300" b="1" i="1" dirty="0">
              <a:cs typeface="Times New Roman" pitchFamily="18" charset="0"/>
            </a:endParaRPr>
          </a:p>
          <a:p>
            <a:pPr>
              <a:buNone/>
              <a:tabLst>
                <a:tab pos="3254375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78842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Concluding Thoughts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267200"/>
          </a:xfrm>
        </p:spPr>
        <p:txBody>
          <a:bodyPr>
            <a:normAutofit/>
          </a:bodyPr>
          <a:lstStyle/>
          <a:p>
            <a:pPr>
              <a:buNone/>
              <a:tabLst>
                <a:tab pos="3254375" algn="l"/>
              </a:tabLst>
            </a:pPr>
            <a:endParaRPr lang="en-US" sz="1300" b="1" i="1" dirty="0">
              <a:cs typeface="Times New Roman" pitchFamily="18" charset="0"/>
            </a:endParaRPr>
          </a:p>
          <a:p>
            <a:pPr>
              <a:tabLst>
                <a:tab pos="3254375" algn="l"/>
              </a:tabLst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Balance 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Evangelism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u="sng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Nurture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By Applying The Goals Of Sabbath School In A </a:t>
            </a:r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Relational Way!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  <a:tabLst>
                <a:tab pos="3254375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802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15200" cy="723144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8572500" cy="2881489"/>
          </a:xfrm>
        </p:spPr>
        <p:txBody>
          <a:bodyPr>
            <a:normAutofit/>
          </a:bodyPr>
          <a:lstStyle/>
          <a:p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 The Adult Ministries Website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IS HERE at: </a:t>
            </a:r>
            <a:r>
              <a:rPr lang="en-US" sz="5200" i="1" u="sng" dirty="0">
                <a:latin typeface="Arial" panose="020B0604020202020204" pitchFamily="34" charset="0"/>
                <a:cs typeface="Arial" panose="020B0604020202020204" pitchFamily="34" charset="0"/>
              </a:rPr>
              <a:t>www.nadadultministries.org</a:t>
            </a:r>
          </a:p>
          <a:p>
            <a:pPr marL="36576" indent="0">
              <a:buNone/>
            </a:pP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6305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723144"/>
          </a:xfrm>
        </p:spPr>
        <p:txBody>
          <a:bodyPr>
            <a:noAutofit/>
          </a:bodyPr>
          <a:lstStyle/>
          <a:p>
            <a:pPr algn="ctr"/>
            <a:r>
              <a:rPr lang="en-US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604355"/>
          </a:xfrm>
        </p:spPr>
        <p:txBody>
          <a:bodyPr>
            <a:normAutofit/>
          </a:bodyPr>
          <a:lstStyle/>
          <a:p>
            <a:r>
              <a:rPr lang="en-US" sz="5200" i="1" u="sng" dirty="0">
                <a:latin typeface="Arial" panose="020B0604020202020204" pitchFamily="34" charset="0"/>
                <a:cs typeface="Arial" panose="020B0604020202020204" pitchFamily="34" charset="0"/>
              </a:rPr>
              <a:t>www.adventsource.org</a:t>
            </a:r>
            <a:r>
              <a:rPr lang="en-US" sz="52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 	Sabbath School, Personal, </a:t>
            </a:r>
          </a:p>
          <a:p>
            <a:pPr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		Prison Ministries </a:t>
            </a:r>
          </a:p>
          <a:p>
            <a:pPr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 	Quick Start Guides </a:t>
            </a:r>
          </a:p>
          <a:p>
            <a:pPr>
              <a:buNone/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 	and Catalogues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69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5511</TotalTime>
  <Words>1439</Words>
  <Application>Microsoft Office PowerPoint</Application>
  <PresentationFormat>On-screen Show (4:3)</PresentationFormat>
  <Paragraphs>444</Paragraphs>
  <Slides>105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12" baseType="lpstr">
      <vt:lpstr>Arial</vt:lpstr>
      <vt:lpstr>Calibri</vt:lpstr>
      <vt:lpstr>Calibri Light</vt:lpstr>
      <vt:lpstr>Times New Roman</vt:lpstr>
      <vt:lpstr>Wingdings</vt:lpstr>
      <vt:lpstr>Wingdings 2</vt:lpstr>
      <vt:lpstr>Office Theme</vt:lpstr>
      <vt:lpstr>Growing Churches Through  Sabbath School Classes: A Relational Approach </vt:lpstr>
      <vt:lpstr>PART 1</vt:lpstr>
      <vt:lpstr>What Is Sabbath School?</vt:lpstr>
      <vt:lpstr>What Is Sabbath School?</vt:lpstr>
      <vt:lpstr>THE  Three GOALS  OF  SABBATH SCHOOL</vt:lpstr>
      <vt:lpstr>PowerPoint Presentation</vt:lpstr>
      <vt:lpstr>Balanced Sabbath School</vt:lpstr>
      <vt:lpstr>Balanced Sabbath School</vt:lpstr>
      <vt:lpstr>Faith and Practice</vt:lpstr>
      <vt:lpstr>Faith and Practice</vt:lpstr>
      <vt:lpstr>Relational Approach?</vt:lpstr>
      <vt:lpstr>Relational Impact</vt:lpstr>
      <vt:lpstr>What If?</vt:lpstr>
      <vt:lpstr>What If?</vt:lpstr>
      <vt:lpstr>What If?</vt:lpstr>
      <vt:lpstr>What If?</vt:lpstr>
      <vt:lpstr>Are You Willing?</vt:lpstr>
      <vt:lpstr>     </vt:lpstr>
      <vt:lpstr>    STUDY  –  NURTURE  –  FELLOWSHIP     </vt:lpstr>
      <vt:lpstr>  PRAYER  – RECLAMATION     </vt:lpstr>
      <vt:lpstr>      LOCAL OUTREACH / WORLD MISSION  FOCUSED      </vt:lpstr>
      <vt:lpstr>Small Group Families</vt:lpstr>
      <vt:lpstr>Small Group Families</vt:lpstr>
      <vt:lpstr>Small Group Families</vt:lpstr>
      <vt:lpstr>What Is A Facilitator?</vt:lpstr>
      <vt:lpstr>What Is A Facilitator?</vt:lpstr>
      <vt:lpstr>What Is A Facilitator?</vt:lpstr>
      <vt:lpstr>Ideal Facilitator Qualities</vt:lpstr>
      <vt:lpstr>Ideal Facilitator Qualities</vt:lpstr>
      <vt:lpstr>Ideal Facilitator Qualities</vt:lpstr>
      <vt:lpstr>The “Ideal”  Facilitation Atmosphere </vt:lpstr>
      <vt:lpstr>PowerPoint Presentation</vt:lpstr>
      <vt:lpstr>PowerPoint Presentation</vt:lpstr>
      <vt:lpstr>PowerPoint Presentation</vt:lpstr>
      <vt:lpstr>Relational Sabbath School:               Working The Process! </vt:lpstr>
      <vt:lpstr>Small Group Families</vt:lpstr>
      <vt:lpstr>Small Group Families</vt:lpstr>
      <vt:lpstr>Small Group Families</vt:lpstr>
      <vt:lpstr>Small Group Families</vt:lpstr>
      <vt:lpstr>Small Group Families</vt:lpstr>
      <vt:lpstr>PowerPoint Presentation</vt:lpstr>
      <vt:lpstr>PowerPoint Presentation</vt:lpstr>
      <vt:lpstr>Small Group Families</vt:lpstr>
      <vt:lpstr>Small Group Families</vt:lpstr>
      <vt:lpstr>Small Group Families</vt:lpstr>
      <vt:lpstr>Small Group Families</vt:lpstr>
      <vt:lpstr>Small Group Families</vt:lpstr>
      <vt:lpstr>Small Group Families</vt:lpstr>
      <vt:lpstr>Small Group Families</vt:lpstr>
      <vt:lpstr>Small Group Families</vt:lpstr>
      <vt:lpstr>Small Group Families</vt:lpstr>
      <vt:lpstr>Small Group Families</vt:lpstr>
      <vt:lpstr>Small Group Families</vt:lpstr>
      <vt:lpstr>Small Group Families</vt:lpstr>
      <vt:lpstr>Small Group Families</vt:lpstr>
      <vt:lpstr>Accomplish This Format:</vt:lpstr>
      <vt:lpstr>Ideal “Family” Size?</vt:lpstr>
      <vt:lpstr>Organize The Family: Each Has a “1, 2 &amp; 3”</vt:lpstr>
      <vt:lpstr>Spawning A New Family:</vt:lpstr>
      <vt:lpstr>Spawning A New Family:</vt:lpstr>
      <vt:lpstr>Spawning A New Family:</vt:lpstr>
      <vt:lpstr>PowerPoint Presentation</vt:lpstr>
      <vt:lpstr>PowerPoint Presentation</vt:lpstr>
      <vt:lpstr>PART 3</vt:lpstr>
      <vt:lpstr>Effective Leader/ Facilitators  Pastors &amp; Members Stand At The Core  Of This Effort</vt:lpstr>
      <vt:lpstr>1. Daily Baptism Of  The Holy Ghost</vt:lpstr>
      <vt:lpstr>Power To Function</vt:lpstr>
      <vt:lpstr>Power To Function</vt:lpstr>
      <vt:lpstr>2. Love Your Ministry!</vt:lpstr>
      <vt:lpstr>2a. Acknowledge  and Practice “The Nelson Principle” </vt:lpstr>
      <vt:lpstr>PowerPoint Presentation</vt:lpstr>
      <vt:lpstr>2b. “The Nelson Principle”      Applied</vt:lpstr>
      <vt:lpstr>2b. “The Nelson Principle”        Applied</vt:lpstr>
      <vt:lpstr>2b. “The Nelson Principle”      Applied</vt:lpstr>
      <vt:lpstr>3. Acknowledge and Respond To  Four Basic Human Needs</vt:lpstr>
      <vt:lpstr> Four Basic Human  Needs</vt:lpstr>
      <vt:lpstr> Four Basic Human  Needs</vt:lpstr>
      <vt:lpstr> Four Basic Human  Needs Applied</vt:lpstr>
      <vt:lpstr> Four Basic Human  Needs Applied</vt:lpstr>
      <vt:lpstr>4. Have A Good Attitude!</vt:lpstr>
      <vt:lpstr>4a.  Be Mindful That EVERYONE Projects A  “Personal Atmosphere”   Be Sure Yours Is POSITIVE!</vt:lpstr>
      <vt:lpstr>4b. “Personal Atmosphere”   The “Ten Foot Principle”</vt:lpstr>
      <vt:lpstr>4c.  Be POSITIVE!</vt:lpstr>
      <vt:lpstr>5. Discover and Facilitate Meeting  The Needs Of  “Family Members”</vt:lpstr>
      <vt:lpstr>PowerPoint Presentation</vt:lpstr>
      <vt:lpstr>Your Church Will Grow When Sabbath School Attendees:</vt:lpstr>
      <vt:lpstr>Your Church Will Grow When Sabbath School Attendees:</vt:lpstr>
      <vt:lpstr>Your Church Will Grow When Sabbath School Attendees:</vt:lpstr>
      <vt:lpstr>Your Church Will Grow When Sabbath School Attendees:</vt:lpstr>
      <vt:lpstr>Your Church Will Grow When Sabbath School Attendees:</vt:lpstr>
      <vt:lpstr>Your Church Will Grow When Sabbath School Attendees:</vt:lpstr>
      <vt:lpstr>Concluding Thoughts</vt:lpstr>
      <vt:lpstr>Concluding Thoughts</vt:lpstr>
      <vt:lpstr>Concluding Thoughts</vt:lpstr>
      <vt:lpstr>Concluding Thoughts</vt:lpstr>
      <vt:lpstr>Concluding Thoughts</vt:lpstr>
      <vt:lpstr>Concluding Thoughts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Churches Through Sabbath School Classes: A Relational Approach</dc:title>
  <dc:creator>JAlfred Johnson</dc:creator>
  <cp:lastModifiedBy>JAlfred Johnson</cp:lastModifiedBy>
  <cp:revision>317</cp:revision>
  <cp:lastPrinted>2016-04-20T18:25:49Z</cp:lastPrinted>
  <dcterms:created xsi:type="dcterms:W3CDTF">2013-07-14T16:57:03Z</dcterms:created>
  <dcterms:modified xsi:type="dcterms:W3CDTF">2019-04-03T15:38:35Z</dcterms:modified>
</cp:coreProperties>
</file>